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1" r:id="rId2"/>
  </p:sldMasterIdLst>
  <p:notesMasterIdLst>
    <p:notesMasterId r:id="rId15"/>
  </p:notesMasterIdLst>
  <p:handoutMasterIdLst>
    <p:handoutMasterId r:id="rId16"/>
  </p:handoutMasterIdLst>
  <p:sldIdLst>
    <p:sldId id="21382" r:id="rId3"/>
    <p:sldId id="21383" r:id="rId4"/>
    <p:sldId id="21384" r:id="rId5"/>
    <p:sldId id="21385" r:id="rId6"/>
    <p:sldId id="21392" r:id="rId7"/>
    <p:sldId id="21386" r:id="rId8"/>
    <p:sldId id="21387" r:id="rId9"/>
    <p:sldId id="21388" r:id="rId10"/>
    <p:sldId id="21389" r:id="rId11"/>
    <p:sldId id="21393" r:id="rId12"/>
    <p:sldId id="21390" r:id="rId13"/>
    <p:sldId id="21391" r:id="rId14"/>
  </p:sldIdLst>
  <p:sldSz cx="12192000" cy="6858000"/>
  <p:notesSz cx="6858000" cy="9144000"/>
  <p:custDataLst>
    <p:tags r:id="rId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5">
          <p15:clr>
            <a:srgbClr val="A4A3A4"/>
          </p15:clr>
        </p15:guide>
        <p15:guide id="2" pos="3840">
          <p15:clr>
            <a:srgbClr val="A4A3A4"/>
          </p15:clr>
        </p15:guide>
        <p15:guide id="3" pos="560">
          <p15:clr>
            <a:srgbClr val="A4A3A4"/>
          </p15:clr>
        </p15:guide>
        <p15:guide id="4" orient="horz" pos="3966">
          <p15:clr>
            <a:srgbClr val="A4A3A4"/>
          </p15:clr>
        </p15:guide>
        <p15:guide id="5" pos="7150">
          <p15:clr>
            <a:srgbClr val="A4A3A4"/>
          </p15:clr>
        </p15:guide>
        <p15:guide id="6" pos="6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02F71"/>
    <a:srgbClr val="3F2F1A"/>
    <a:srgbClr val="C58132"/>
    <a:srgbClr val="BCE2D7"/>
    <a:srgbClr val="262626"/>
    <a:srgbClr val="E26B17"/>
    <a:srgbClr val="416236"/>
    <a:srgbClr val="EB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274" autoAdjust="0"/>
  </p:normalViewPr>
  <p:slideViewPr>
    <p:cSldViewPr>
      <p:cViewPr varScale="1">
        <p:scale>
          <a:sx n="60" d="100"/>
          <a:sy n="60" d="100"/>
        </p:scale>
        <p:origin x="928" y="40"/>
      </p:cViewPr>
      <p:guideLst>
        <p:guide orient="horz" pos="355"/>
        <p:guide pos="3840"/>
        <p:guide pos="560"/>
        <p:guide orient="horz" pos="3966"/>
        <p:guide pos="7150"/>
        <p:guide pos="6550"/>
      </p:guideLst>
    </p:cSldViewPr>
  </p:slideViewPr>
  <p:outlineViewPr>
    <p:cViewPr>
      <p:scale>
        <a:sx n="100" d="100"/>
        <a:sy n="100" d="100"/>
      </p:scale>
      <p:origin x="0" y="-173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E2DB-5211-475A-A572-BC0F4C1EBAD1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E634-C312-44D9-B6A2-480DEE8B09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360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17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98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" name="矩形 4"/>
          <p:cNvSpPr/>
          <p:nvPr userDrawn="1"/>
        </p:nvSpPr>
        <p:spPr>
          <a:xfrm>
            <a:off x="0" y="970991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0"/>
            <a:ext cx="12191332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62560" y="174611"/>
            <a:ext cx="11866880" cy="650877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6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84" name="图片 283"/>
          <p:cNvPicPr>
            <a:picLocks noChangeAspect="1"/>
          </p:cNvPicPr>
          <p:nvPr userDrawn="1"/>
        </p:nvPicPr>
        <p:blipFill rotWithShape="1">
          <a:blip r:embed="rId3"/>
          <a:srcRect l="3358" r="9963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rcRect t="62945"/>
          <a:stretch>
            <a:fillRect/>
          </a:stretch>
        </p:blipFill>
        <p:spPr>
          <a:xfrm rot="10800000">
            <a:off x="9965586" y="5995046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矢量化运算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 userDrawn="1"/>
        </p:nvSpPr>
        <p:spPr>
          <a:xfrm>
            <a:off x="215842" y="179921"/>
            <a:ext cx="20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数组广播</a:t>
            </a: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5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0" y="935079"/>
            <a:ext cx="12107537" cy="23388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9" name="任意多边形 1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595" y="203791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166360" y="147102"/>
            <a:ext cx="185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预防措施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6265714" y="73005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椭圆 10"/>
          <p:cNvSpPr/>
          <p:nvPr userDrawn="1"/>
        </p:nvSpPr>
        <p:spPr>
          <a:xfrm>
            <a:off x="5983599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椭圆 11"/>
          <p:cNvSpPr/>
          <p:nvPr userDrawn="1"/>
        </p:nvSpPr>
        <p:spPr>
          <a:xfrm>
            <a:off x="6133324" y="74921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椭圆 14"/>
          <p:cNvSpPr/>
          <p:nvPr userDrawn="1"/>
        </p:nvSpPr>
        <p:spPr>
          <a:xfrm>
            <a:off x="5816538" y="747391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燕尾形 12"/>
          <p:cNvSpPr/>
          <p:nvPr userDrawn="1"/>
        </p:nvSpPr>
        <p:spPr>
          <a:xfrm>
            <a:off x="11566157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燕尾形 12"/>
          <p:cNvSpPr/>
          <p:nvPr userDrawn="1"/>
        </p:nvSpPr>
        <p:spPr>
          <a:xfrm flipH="1">
            <a:off x="327116" y="3170221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rgbClr val="61D6FE">
                    <a:alpha val="73000"/>
                  </a:srgbClr>
                </a:gs>
                <a:gs pos="83000">
                  <a:srgbClr val="61D6F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C227-3E6F-4078-BB08-2654D0AE0502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427EB-AB73-4860-A1B1-B2B84940B1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813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89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859618" y="2932373"/>
            <a:ext cx="6903279" cy="0"/>
          </a:xfrm>
          <a:prstGeom prst="line">
            <a:avLst/>
          </a:prstGeom>
          <a:ln w="25400">
            <a:gradFill>
              <a:gsLst>
                <a:gs pos="71000">
                  <a:srgbClr val="B6C6DD"/>
                </a:gs>
                <a:gs pos="0">
                  <a:schemeClr val="bg1">
                    <a:alpha val="0"/>
                  </a:schemeClr>
                </a:gs>
                <a:gs pos="100000">
                  <a:srgbClr val="425C8F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5"/>
          <p:cNvCxnSpPr/>
          <p:nvPr/>
        </p:nvCxnSpPr>
        <p:spPr>
          <a:xfrm rot="16200000" flipH="1" flipV="1">
            <a:off x="3345335" y="1171543"/>
            <a:ext cx="1508105" cy="2013554"/>
          </a:xfrm>
          <a:prstGeom prst="bentConnector4">
            <a:avLst>
              <a:gd name="adj1" fmla="val -38005"/>
              <a:gd name="adj2" fmla="val 11204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092450" y="3105150"/>
            <a:ext cx="6340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+mn-lt"/>
                <a:ea typeface="微软雅黑" panose="020B0503020204020204" pitchFamily="34" charset="-122"/>
                <a:cs typeface="+mn-lt"/>
                <a:sym typeface="+mn-lt"/>
              </a:rPr>
              <a:t> </a:t>
            </a:r>
            <a:r>
              <a:rPr sz="4000" spc="300" dirty="0" err="1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数据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读取</a:t>
            </a:r>
            <a:r>
              <a:rPr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与</a:t>
            </a:r>
            <a:r>
              <a:rPr lang="zh-CN" altLang="en-US" sz="40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ea typeface="微软雅黑" panose="020B0503020204020204" pitchFamily="34" charset="-122"/>
                <a:sym typeface="+mn-lt"/>
              </a:rPr>
              <a:t>写入</a:t>
            </a:r>
            <a:endParaRPr sz="4000" spc="300" dirty="0">
              <a:gradFill flip="none" rotWithShape="1">
                <a:gsLst>
                  <a:gs pos="60000">
                    <a:srgbClr val="B6C6DD"/>
                  </a:gs>
                  <a:gs pos="23000">
                    <a:schemeClr val="bg1"/>
                  </a:gs>
                  <a:gs pos="100000">
                    <a:srgbClr val="61D6FE"/>
                  </a:gs>
                </a:gsLst>
                <a:lin ang="2700000" scaled="1"/>
                <a:tileRect/>
              </a:gra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3229861" y="4064635"/>
            <a:ext cx="6228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4000" spc="3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Pandas文件读取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2" name="Rectangle 5"/>
          <p:cNvSpPr>
            <a:spLocks noChangeArrowheads="1"/>
          </p:cNvSpPr>
          <p:nvPr/>
        </p:nvSpPr>
        <p:spPr bwMode="auto">
          <a:xfrm>
            <a:off x="8168105" y="672657"/>
            <a:ext cx="308898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+mn-lt"/>
                <a:cs typeface="+mn-ea"/>
                <a:sym typeface="+mn-lt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" y="513066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sp>
        <p:nvSpPr>
          <p:cNvPr id="168" name="TextBox 84"/>
          <p:cNvSpPr txBox="1"/>
          <p:nvPr/>
        </p:nvSpPr>
        <p:spPr>
          <a:xfrm>
            <a:off x="3205091" y="1653695"/>
            <a:ext cx="6277619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spc="300" dirty="0">
                <a:solidFill>
                  <a:srgbClr val="FFFFFF"/>
                </a:solidFill>
                <a:cs typeface="+mn-ea"/>
                <a:sym typeface="+mn-lt"/>
              </a:rPr>
              <a:t>大数据分析处理</a:t>
            </a:r>
            <a:endParaRPr lang="zh-CN" altLang="en-US" sz="6000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7768" y="51164"/>
            <a:ext cx="875125" cy="74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读取Excel文件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11424" y="1052736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表2 read_excel函数常用参数说明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060111-170B-BFBF-0FF0-2A2BF52E9BC1}"/>
              </a:ext>
            </a:extLst>
          </p:cNvPr>
          <p:cNvSpPr txBox="1"/>
          <p:nvPr/>
        </p:nvSpPr>
        <p:spPr>
          <a:xfrm>
            <a:off x="8925497" y="1434639"/>
            <a:ext cx="8795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续表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1FB7BB-90E5-9EF7-D9C8-7420671A7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37" y="1989389"/>
            <a:ext cx="7451925" cy="45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16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bldLvl="0"/>
      <p:bldP spid="3" grpId="0" build="allAtOnce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读取Excel文件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8227" y="1988840"/>
            <a:ext cx="1007554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Excel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文件数据集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users_info.xlsx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存储了“用户ID”(USERID) 、“用户账户”(ACCOUNT)、“用户名”(NAME) 等信息 。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用read_exel函数读取用户数据，并显示前5条用户信息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667000" y="3861048"/>
            <a:ext cx="6858000" cy="2164080"/>
            <a:chOff x="4200" y="6048"/>
            <a:chExt cx="10800" cy="3408"/>
          </a:xfrm>
        </p:grpSpPr>
        <p:sp>
          <p:nvSpPr>
            <p:cNvPr id="3" name="文本框 2"/>
            <p:cNvSpPr txBox="1"/>
            <p:nvPr/>
          </p:nvSpPr>
          <p:spPr>
            <a:xfrm>
              <a:off x="6994" y="8828"/>
              <a:ext cx="521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图3 用户信息Excel文件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0" y="6048"/>
              <a:ext cx="10801" cy="2631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9D71C3-BDE9-4584-96B0-EEEF9B785DC3}"/>
              </a:ext>
            </a:extLst>
          </p:cNvPr>
          <p:cNvGrpSpPr/>
          <p:nvPr/>
        </p:nvGrpSpPr>
        <p:grpSpPr>
          <a:xfrm>
            <a:off x="858270" y="1124744"/>
            <a:ext cx="10492354" cy="613772"/>
            <a:chOff x="858270" y="1124744"/>
            <a:chExt cx="10492354" cy="61377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60E2281-7666-4610-B588-CF73E3A0428F}"/>
                </a:ext>
              </a:extLst>
            </p:cNvPr>
            <p:cNvGrpSpPr/>
            <p:nvPr/>
          </p:nvGrpSpPr>
          <p:grpSpPr>
            <a:xfrm>
              <a:off x="858270" y="1196752"/>
              <a:ext cx="10492354" cy="541764"/>
              <a:chOff x="858270" y="1196752"/>
              <a:chExt cx="10492354" cy="541764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A72162A-DB6C-473D-8E5C-A7ECB1A4D979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FE98716-7674-4E1D-859E-6E3A8893C87E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iconfont-11841-5650496">
                <a:extLst>
                  <a:ext uri="{FF2B5EF4-FFF2-40B4-BE49-F238E27FC236}">
                    <a16:creationId xmlns:a16="http://schemas.microsoft.com/office/drawing/2014/main" id="{2B9CA5F3-3D44-4420-AA31-A1EBEC248EA3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FB7F3FA-6095-47F1-B772-E3246B2036E4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9935145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0F04861-5445-4B90-8B7C-4CB2C02CC8BD}"/>
                </a:ext>
              </a:extLst>
            </p:cNvPr>
            <p:cNvSpPr txBox="1"/>
            <p:nvPr/>
          </p:nvSpPr>
          <p:spPr>
            <a:xfrm>
              <a:off x="1568673" y="1124744"/>
              <a:ext cx="8127727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案例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3. 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使用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read_excel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函数读取用户信息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原创设计师QQ69613753    _4"/>
          <p:cNvCxnSpPr/>
          <p:nvPr/>
        </p:nvCxnSpPr>
        <p:spPr>
          <a:xfrm>
            <a:off x="2258229" y="3807425"/>
            <a:ext cx="7691188" cy="0"/>
          </a:xfrm>
          <a:prstGeom prst="line">
            <a:avLst/>
          </a:prstGeom>
          <a:ln w="25400">
            <a:gradFill>
              <a:gsLst>
                <a:gs pos="54000">
                  <a:srgbClr val="61D6FE"/>
                </a:gs>
                <a:gs pos="0">
                  <a:schemeClr val="bg1">
                    <a:alpha val="0"/>
                  </a:schemeClr>
                </a:gs>
                <a:gs pos="100000">
                  <a:schemeClr val="accent5">
                    <a:lumMod val="20000"/>
                    <a:lumOff val="80000"/>
                    <a:alpha val="7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4751" y="2289364"/>
            <a:ext cx="571127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600" dirty="0">
                <a:gradFill flip="none" rotWithShape="1">
                  <a:gsLst>
                    <a:gs pos="60000">
                      <a:schemeClr val="accent5">
                        <a:lumMod val="20000"/>
                        <a:lumOff val="80000"/>
                      </a:schemeClr>
                    </a:gs>
                    <a:gs pos="23000">
                      <a:schemeClr val="bg1"/>
                    </a:gs>
                    <a:gs pos="100000">
                      <a:srgbClr val="61D6FE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33744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" name="平行四边形 18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2" name="Freeform 64"/>
          <p:cNvSpPr/>
          <p:nvPr/>
        </p:nvSpPr>
        <p:spPr bwMode="auto">
          <a:xfrm rot="5400000">
            <a:off x="2623517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271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76" name="平行四边形 75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8937" y="6383107"/>
            <a:ext cx="3667020" cy="118667"/>
            <a:chOff x="144854" y="6541267"/>
            <a:chExt cx="3667020" cy="118667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144854" y="6541267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1665262" y="1352550"/>
            <a:ext cx="293835" cy="4330700"/>
            <a:chOff x="11665262" y="1352550"/>
            <a:chExt cx="293835" cy="43307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224324" y="1255748"/>
            <a:ext cx="293835" cy="4330700"/>
            <a:chOff x="11665262" y="1352550"/>
            <a:chExt cx="293835" cy="43307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11812180" y="1352550"/>
              <a:ext cx="0" cy="433070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/>
            <p:cNvSpPr/>
            <p:nvPr/>
          </p:nvSpPr>
          <p:spPr>
            <a:xfrm>
              <a:off x="11694179" y="5299707"/>
              <a:ext cx="237628" cy="237628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698071" y="4342093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665262" y="1680802"/>
              <a:ext cx="293835" cy="293835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697037" y="24211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1849437" y="2573548"/>
              <a:ext cx="80150" cy="80150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1747621" y="3384479"/>
              <a:ext cx="132831" cy="132831"/>
            </a:xfrm>
            <a:prstGeom prst="ellipse">
              <a:avLst/>
            </a:prstGeom>
            <a:solidFill>
              <a:srgbClr val="00C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130" name="组合 129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132" name="组合 131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135" name="六边形 134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3" name="六边形 132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  <p:sp>
            <p:nvSpPr>
              <p:cNvPr id="134" name="六边形 133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31" name="六边形 130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139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0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1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2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3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4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5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6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7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8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49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0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1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58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pic>
        <p:nvPicPr>
          <p:cNvPr id="1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12" y="834240"/>
            <a:ext cx="993380" cy="740122"/>
          </a:xfrm>
          <a:prstGeom prst="rect">
            <a:avLst/>
          </a:prstGeom>
        </p:spPr>
      </p:pic>
      <p:pic>
        <p:nvPicPr>
          <p:cNvPr id="291" name="Picture 10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261" y="2522486"/>
            <a:ext cx="3287944" cy="3287944"/>
          </a:xfrm>
          <a:prstGeom prst="rect">
            <a:avLst/>
          </a:prstGeom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 b="22833"/>
          <a:stretch>
            <a:fillRect/>
          </a:stretch>
        </p:blipFill>
        <p:spPr>
          <a:xfrm>
            <a:off x="11288632" y="50272"/>
            <a:ext cx="805852" cy="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1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读取文本文件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读取文本文件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8" y="1362075"/>
            <a:ext cx="1007554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文本文件是由若干行字符构成的计算机文件，它是一种典型的顺序文件。常见的文本文件有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txt文件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和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csv文件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txt文件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是操作系统附带的一种文本格式，是最常见的一种文件格式 ，用记事本可以直接打开。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csv文件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为字符分隔文件（默认分隔符为逗号），文件以纯文本形式存储表格数据，内容通常为数字和文本。</a:t>
            </a: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● Pandans中使用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read_table函数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和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read_csv函数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读取文本文件。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读取文本文件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7" y="1124744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表1 read_table函数和read_csv函数参数及说明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3A1EAF-EBF9-E845-0880-019C7999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32" y="2708920"/>
            <a:ext cx="9978056" cy="1152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allAtOnce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读取文本文件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227" y="1124744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表1 read_table函数和read_csv函数参数及说明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76C6E9-BA7B-BB3B-8EC0-A36F15553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738435"/>
            <a:ext cx="9443537" cy="30243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02FBD1-82C0-F7EE-CF53-8F02DB5DDD5F}"/>
              </a:ext>
            </a:extLst>
          </p:cNvPr>
          <p:cNvSpPr txBox="1"/>
          <p:nvPr/>
        </p:nvSpPr>
        <p:spPr>
          <a:xfrm>
            <a:off x="10051478" y="2184487"/>
            <a:ext cx="8795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续表</a:t>
            </a:r>
          </a:p>
        </p:txBody>
      </p:sp>
    </p:spTree>
    <p:extLst>
      <p:ext uri="{BB962C8B-B14F-4D97-AF65-F5344CB8AC3E}">
        <p14:creationId xmlns:p14="http://schemas.microsoft.com/office/powerpoint/2010/main" val="10855226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bldLvl="0"/>
      <p:bldP spid="7" grpId="0" build="allAtOnce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读取文本文件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89000" y="2103082"/>
            <a:ext cx="5207000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文本文件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soc.txt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中存储了某网络节点对之间的关系，如果两个节点之间有关系，则存在一条关联边，用节点对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（FromNodeId ，ToNodeId）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表示，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FromNodeId为边的起始节点编号，ToNodeId为边的终止节点编号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。例如，图1中第2行（0，4）表示有一条边从编号为0的节点指向编号为4的节点，数据列之间用制表符“Tab”隔开。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用read_table函数读取节点数据，并显示前5行信息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096000" y="2479601"/>
            <a:ext cx="5562749" cy="3816424"/>
            <a:chOff x="5149" y="5695"/>
            <a:chExt cx="6662" cy="474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9" y="5695"/>
              <a:ext cx="5783" cy="411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149" y="9807"/>
              <a:ext cx="666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图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soc.txt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文件中存储的节点关系</a:t>
              </a:r>
            </a:p>
          </p:txBody>
        </p:sp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40E86BE9-A4B1-402A-B04C-FA15E8332B76}"/>
              </a:ext>
            </a:extLst>
          </p:cNvPr>
          <p:cNvGrpSpPr/>
          <p:nvPr/>
        </p:nvGrpSpPr>
        <p:grpSpPr>
          <a:xfrm>
            <a:off x="858270" y="1124744"/>
            <a:ext cx="10492354" cy="613772"/>
            <a:chOff x="858270" y="1124744"/>
            <a:chExt cx="10492354" cy="61377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8BA5EC-D4A2-41A8-B71C-84710804D385}"/>
                </a:ext>
              </a:extLst>
            </p:cNvPr>
            <p:cNvGrpSpPr/>
            <p:nvPr/>
          </p:nvGrpSpPr>
          <p:grpSpPr>
            <a:xfrm>
              <a:off x="858270" y="1196752"/>
              <a:ext cx="10492354" cy="541764"/>
              <a:chOff x="858270" y="1196752"/>
              <a:chExt cx="10492354" cy="54176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E8B7F9-0891-4988-86BE-CDA552FD8FFB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62EBD25-F29C-4929-BFA8-A517EEBDDAEA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iconfont-11841-5650496">
                <a:extLst>
                  <a:ext uri="{FF2B5EF4-FFF2-40B4-BE49-F238E27FC236}">
                    <a16:creationId xmlns:a16="http://schemas.microsoft.com/office/drawing/2014/main" id="{5CE50636-4DFE-4A87-B0F4-0FE786DE6AAB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A929B40D-DA9F-4514-8D3B-29016E673AB0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9935145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02D275E1-3F24-47D0-98FD-A65DC91E732F}"/>
                </a:ext>
              </a:extLst>
            </p:cNvPr>
            <p:cNvSpPr txBox="1"/>
            <p:nvPr/>
          </p:nvSpPr>
          <p:spPr>
            <a:xfrm>
              <a:off x="1568673" y="1124744"/>
              <a:ext cx="8127727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案例1. 使用read_table函数读取网络节点对之间的关系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读取文本文件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32992" y="2132856"/>
            <a:ext cx="1007554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504190" algn="just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文本文件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job_info.csv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中存储了用人单位招聘信息，包括“单位名称”、“招聘岗位”、“工作地点”、“月薪”等数据，数据列之间“，”隔开。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用read_csv函数读取数据集job_info.csv中的招聘数据，读取前5行数据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441950" y="3933056"/>
            <a:ext cx="7308099" cy="2164080"/>
            <a:chOff x="3635" y="4983"/>
            <a:chExt cx="11509" cy="340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" y="4983"/>
              <a:ext cx="11509" cy="2627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6783" y="7763"/>
              <a:ext cx="521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图 招聘信息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csv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文件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7ECF47A-4998-402E-B5DE-65BBAD72BABC}"/>
              </a:ext>
            </a:extLst>
          </p:cNvPr>
          <p:cNvGrpSpPr/>
          <p:nvPr/>
        </p:nvGrpSpPr>
        <p:grpSpPr>
          <a:xfrm>
            <a:off x="858270" y="1124744"/>
            <a:ext cx="10492354" cy="613772"/>
            <a:chOff x="858270" y="1124744"/>
            <a:chExt cx="10492354" cy="61377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1151D9D-FDFA-4A44-A7F4-E3356D521F42}"/>
                </a:ext>
              </a:extLst>
            </p:cNvPr>
            <p:cNvGrpSpPr/>
            <p:nvPr/>
          </p:nvGrpSpPr>
          <p:grpSpPr>
            <a:xfrm>
              <a:off x="858270" y="1196752"/>
              <a:ext cx="10492354" cy="541764"/>
              <a:chOff x="858270" y="1196752"/>
              <a:chExt cx="10492354" cy="541764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4C38D7B-B31F-412C-A063-DCB94D1B5440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3235E36-A377-4D27-A4B3-FA2BA2618B07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iconfont-11841-5650496">
                <a:extLst>
                  <a:ext uri="{FF2B5EF4-FFF2-40B4-BE49-F238E27FC236}">
                    <a16:creationId xmlns:a16="http://schemas.microsoft.com/office/drawing/2014/main" id="{52AE6942-1984-4C9A-BC85-4FFD780A6996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7FEDD33-BAA7-40E7-A213-DDAD85B522A6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9935145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36F9CEB-D200-4516-A858-EAE3033A4097}"/>
                </a:ext>
              </a:extLst>
            </p:cNvPr>
            <p:cNvSpPr txBox="1"/>
            <p:nvPr/>
          </p:nvSpPr>
          <p:spPr>
            <a:xfrm>
              <a:off x="1568673" y="1124744"/>
              <a:ext cx="8127727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案例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2. 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使用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read_csv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函数读取工作岗位招聘信息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0003" y="1725125"/>
            <a:ext cx="2849835" cy="2849833"/>
            <a:chOff x="1413324" y="1664562"/>
            <a:chExt cx="1381545" cy="1381544"/>
          </a:xfrm>
        </p:grpSpPr>
        <p:sp>
          <p:nvSpPr>
            <p:cNvPr id="18" name="椭圆 17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22" name="任意多边形 21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97413" y="2078226"/>
              <a:ext cx="636604" cy="64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0</a:t>
              </a:r>
              <a:r>
                <a:rPr lang="en-US" sz="8000" b="1" dirty="0">
                  <a:solidFill>
                    <a:schemeClr val="bg1"/>
                  </a:solidFill>
                  <a:latin typeface="+mn-lt"/>
                  <a:cs typeface="+mn-lt"/>
                  <a:sym typeface="+mn-lt"/>
                </a:rPr>
                <a:t>2</a:t>
              </a:r>
              <a:endParaRPr lang="en-US" sz="8000" b="1" dirty="0">
                <a:solidFill>
                  <a:srgbClr val="01E2BC"/>
                </a:solidFill>
                <a:latin typeface="+mn-lt"/>
                <a:cs typeface="+mn-lt"/>
                <a:sym typeface="+mn-lt"/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69055" y="2640965"/>
            <a:ext cx="745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7200" b="1" dirty="0">
                <a:latin typeface="+mn-lt"/>
                <a:ea typeface="+mn-ea"/>
                <a:cs typeface="+mn-ea"/>
                <a:sym typeface="+mn-lt"/>
              </a:rPr>
              <a:t>读取Excel文件</a:t>
            </a:r>
          </a:p>
        </p:txBody>
      </p:sp>
      <p:cxnSp>
        <p:nvCxnSpPr>
          <p:cNvPr id="26" name="Straight Connector 4"/>
          <p:cNvCxnSpPr/>
          <p:nvPr/>
        </p:nvCxnSpPr>
        <p:spPr>
          <a:xfrm>
            <a:off x="3869690" y="4010025"/>
            <a:ext cx="7450455" cy="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rgbClr val="163A4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" b="27165"/>
          <a:stretch>
            <a:fillRect/>
          </a:stretch>
        </p:blipFill>
        <p:spPr>
          <a:xfrm>
            <a:off x="10960768" y="279048"/>
            <a:ext cx="878305" cy="57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9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15900" y="179705"/>
            <a:ext cx="756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2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61D6F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读取Excel文件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3281" y="1772816"/>
            <a:ext cx="100755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fontAlgn="auto" latinLnBrk="1" hangingPunct="0">
              <a:lnSpc>
                <a:spcPct val="150000"/>
              </a:lnSpc>
              <a:buClr>
                <a:srgbClr val="032089"/>
              </a:buClr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表2 read_excel函数常用参数说明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A98D8C-5E82-41C7-BC65-F0C38818C38B}"/>
              </a:ext>
            </a:extLst>
          </p:cNvPr>
          <p:cNvGrpSpPr/>
          <p:nvPr/>
        </p:nvGrpSpPr>
        <p:grpSpPr>
          <a:xfrm>
            <a:off x="858270" y="1124744"/>
            <a:ext cx="10492354" cy="613772"/>
            <a:chOff x="858270" y="1124744"/>
            <a:chExt cx="10492354" cy="61377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FF7B0EA-8EA7-4AA6-8D53-10406920DCF8}"/>
                </a:ext>
              </a:extLst>
            </p:cNvPr>
            <p:cNvGrpSpPr/>
            <p:nvPr/>
          </p:nvGrpSpPr>
          <p:grpSpPr>
            <a:xfrm>
              <a:off x="858270" y="1196752"/>
              <a:ext cx="10492354" cy="541764"/>
              <a:chOff x="858270" y="1196752"/>
              <a:chExt cx="10492354" cy="541764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A445206-825E-4AF5-AED0-296DEF4C979A}"/>
                  </a:ext>
                </a:extLst>
              </p:cNvPr>
              <p:cNvSpPr/>
              <p:nvPr/>
            </p:nvSpPr>
            <p:spPr>
              <a:xfrm>
                <a:off x="858270" y="1378476"/>
                <a:ext cx="360040" cy="360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1470CB0-37F6-47AB-AD71-EF61D62EEC7A}"/>
                  </a:ext>
                </a:extLst>
              </p:cNvPr>
              <p:cNvSpPr/>
              <p:nvPr/>
            </p:nvSpPr>
            <p:spPr>
              <a:xfrm>
                <a:off x="905907" y="1196752"/>
                <a:ext cx="504056" cy="5040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iconfont-11841-5650496">
                <a:extLst>
                  <a:ext uri="{FF2B5EF4-FFF2-40B4-BE49-F238E27FC236}">
                    <a16:creationId xmlns:a16="http://schemas.microsoft.com/office/drawing/2014/main" id="{4B37890A-9009-4D3D-961A-9972E825234C}"/>
                  </a:ext>
                </a:extLst>
              </p:cNvPr>
              <p:cNvSpPr/>
              <p:nvPr/>
            </p:nvSpPr>
            <p:spPr>
              <a:xfrm>
                <a:off x="1002286" y="1321914"/>
                <a:ext cx="288032" cy="251668"/>
              </a:xfrm>
              <a:custGeom>
                <a:avLst/>
                <a:gdLst>
                  <a:gd name="connsiteX0" fmla="*/ 223413 w 446302"/>
                  <a:gd name="connsiteY0" fmla="*/ 289001 h 389956"/>
                  <a:gd name="connsiteX1" fmla="*/ 168842 w 446302"/>
                  <a:gd name="connsiteY1" fmla="*/ 360098 h 389956"/>
                  <a:gd name="connsiteX2" fmla="*/ 277413 w 446302"/>
                  <a:gd name="connsiteY2" fmla="*/ 360098 h 389956"/>
                  <a:gd name="connsiteX3" fmla="*/ 223413 w 446302"/>
                  <a:gd name="connsiteY3" fmla="*/ 249619 h 389956"/>
                  <a:gd name="connsiteX4" fmla="*/ 235508 w 446302"/>
                  <a:gd name="connsiteY4" fmla="*/ 255333 h 389956"/>
                  <a:gd name="connsiteX5" fmla="*/ 319317 w 446302"/>
                  <a:gd name="connsiteY5" fmla="*/ 365813 h 389956"/>
                  <a:gd name="connsiteX6" fmla="*/ 320555 w 446302"/>
                  <a:gd name="connsiteY6" fmla="*/ 381051 h 389956"/>
                  <a:gd name="connsiteX7" fmla="*/ 307222 w 446302"/>
                  <a:gd name="connsiteY7" fmla="*/ 389956 h 389956"/>
                  <a:gd name="connsiteX8" fmla="*/ 138985 w 446302"/>
                  <a:gd name="connsiteY8" fmla="*/ 389956 h 389956"/>
                  <a:gd name="connsiteX9" fmla="*/ 125652 w 446302"/>
                  <a:gd name="connsiteY9" fmla="*/ 381670 h 389956"/>
                  <a:gd name="connsiteX10" fmla="*/ 126938 w 446302"/>
                  <a:gd name="connsiteY10" fmla="*/ 366432 h 389956"/>
                  <a:gd name="connsiteX11" fmla="*/ 211366 w 446302"/>
                  <a:gd name="connsiteY11" fmla="*/ 255333 h 389956"/>
                  <a:gd name="connsiteX12" fmla="*/ 223413 w 446302"/>
                  <a:gd name="connsiteY12" fmla="*/ 249619 h 389956"/>
                  <a:gd name="connsiteX13" fmla="*/ 252059 w 446302"/>
                  <a:gd name="connsiteY13" fmla="*/ 149870 h 389956"/>
                  <a:gd name="connsiteX14" fmla="*/ 330079 w 446302"/>
                  <a:gd name="connsiteY14" fmla="*/ 170175 h 389956"/>
                  <a:gd name="connsiteX15" fmla="*/ 333269 w 446302"/>
                  <a:gd name="connsiteY15" fmla="*/ 181585 h 389956"/>
                  <a:gd name="connsiteX16" fmla="*/ 321841 w 446302"/>
                  <a:gd name="connsiteY16" fmla="*/ 184770 h 389956"/>
                  <a:gd name="connsiteX17" fmla="*/ 222175 w 446302"/>
                  <a:gd name="connsiteY17" fmla="*/ 174644 h 389956"/>
                  <a:gd name="connsiteX18" fmla="*/ 173890 w 446302"/>
                  <a:gd name="connsiteY18" fmla="*/ 185389 h 389956"/>
                  <a:gd name="connsiteX19" fmla="*/ 117414 w 446302"/>
                  <a:gd name="connsiteY19" fmla="*/ 173360 h 389956"/>
                  <a:gd name="connsiteX20" fmla="*/ 113605 w 446302"/>
                  <a:gd name="connsiteY20" fmla="*/ 161950 h 389956"/>
                  <a:gd name="connsiteX21" fmla="*/ 125033 w 446302"/>
                  <a:gd name="connsiteY21" fmla="*/ 158147 h 389956"/>
                  <a:gd name="connsiteX22" fmla="*/ 213889 w 446302"/>
                  <a:gd name="connsiteY22" fmla="*/ 159430 h 389956"/>
                  <a:gd name="connsiteX23" fmla="*/ 252059 w 446302"/>
                  <a:gd name="connsiteY23" fmla="*/ 149870 h 389956"/>
                  <a:gd name="connsiteX24" fmla="*/ 252059 w 446302"/>
                  <a:gd name="connsiteY24" fmla="*/ 110522 h 389956"/>
                  <a:gd name="connsiteX25" fmla="*/ 330079 w 446302"/>
                  <a:gd name="connsiteY25" fmla="*/ 130900 h 389956"/>
                  <a:gd name="connsiteX26" fmla="*/ 333269 w 446302"/>
                  <a:gd name="connsiteY26" fmla="*/ 142329 h 389956"/>
                  <a:gd name="connsiteX27" fmla="*/ 321841 w 446302"/>
                  <a:gd name="connsiteY27" fmla="*/ 145472 h 389956"/>
                  <a:gd name="connsiteX28" fmla="*/ 222175 w 446302"/>
                  <a:gd name="connsiteY28" fmla="*/ 135329 h 389956"/>
                  <a:gd name="connsiteX29" fmla="*/ 173890 w 446302"/>
                  <a:gd name="connsiteY29" fmla="*/ 146139 h 389956"/>
                  <a:gd name="connsiteX30" fmla="*/ 117414 w 446302"/>
                  <a:gd name="connsiteY30" fmla="*/ 134043 h 389956"/>
                  <a:gd name="connsiteX31" fmla="*/ 113605 w 446302"/>
                  <a:gd name="connsiteY31" fmla="*/ 122614 h 389956"/>
                  <a:gd name="connsiteX32" fmla="*/ 125033 w 446302"/>
                  <a:gd name="connsiteY32" fmla="*/ 118804 h 389956"/>
                  <a:gd name="connsiteX33" fmla="*/ 213889 w 446302"/>
                  <a:gd name="connsiteY33" fmla="*/ 120090 h 389956"/>
                  <a:gd name="connsiteX34" fmla="*/ 252059 w 446302"/>
                  <a:gd name="connsiteY34" fmla="*/ 110522 h 389956"/>
                  <a:gd name="connsiteX35" fmla="*/ 14618 w 446302"/>
                  <a:gd name="connsiteY35" fmla="*/ 0 h 389956"/>
                  <a:gd name="connsiteX36" fmla="*/ 431732 w 446302"/>
                  <a:gd name="connsiteY36" fmla="*/ 0 h 389956"/>
                  <a:gd name="connsiteX37" fmla="*/ 446302 w 446302"/>
                  <a:gd name="connsiteY37" fmla="*/ 14624 h 389956"/>
                  <a:gd name="connsiteX38" fmla="*/ 446302 w 446302"/>
                  <a:gd name="connsiteY38" fmla="*/ 288333 h 389956"/>
                  <a:gd name="connsiteX39" fmla="*/ 431732 w 446302"/>
                  <a:gd name="connsiteY39" fmla="*/ 302957 h 389956"/>
                  <a:gd name="connsiteX40" fmla="*/ 342833 w 446302"/>
                  <a:gd name="connsiteY40" fmla="*/ 302957 h 389956"/>
                  <a:gd name="connsiteX41" fmla="*/ 328215 w 446302"/>
                  <a:gd name="connsiteY41" fmla="*/ 288333 h 389956"/>
                  <a:gd name="connsiteX42" fmla="*/ 342833 w 446302"/>
                  <a:gd name="connsiteY42" fmla="*/ 273757 h 389956"/>
                  <a:gd name="connsiteX43" fmla="*/ 417114 w 446302"/>
                  <a:gd name="connsiteY43" fmla="*/ 273757 h 389956"/>
                  <a:gd name="connsiteX44" fmla="*/ 417114 w 446302"/>
                  <a:gd name="connsiteY44" fmla="*/ 29200 h 389956"/>
                  <a:gd name="connsiteX45" fmla="*/ 29855 w 446302"/>
                  <a:gd name="connsiteY45" fmla="*/ 29200 h 389956"/>
                  <a:gd name="connsiteX46" fmla="*/ 29855 w 446302"/>
                  <a:gd name="connsiteY46" fmla="*/ 273090 h 389956"/>
                  <a:gd name="connsiteX47" fmla="*/ 111754 w 446302"/>
                  <a:gd name="connsiteY47" fmla="*/ 273090 h 389956"/>
                  <a:gd name="connsiteX48" fmla="*/ 126324 w 446302"/>
                  <a:gd name="connsiteY48" fmla="*/ 287714 h 389956"/>
                  <a:gd name="connsiteX49" fmla="*/ 111754 w 446302"/>
                  <a:gd name="connsiteY49" fmla="*/ 302338 h 389956"/>
                  <a:gd name="connsiteX50" fmla="*/ 14618 w 446302"/>
                  <a:gd name="connsiteY50" fmla="*/ 302338 h 389956"/>
                  <a:gd name="connsiteX51" fmla="*/ 0 w 446302"/>
                  <a:gd name="connsiteY51" fmla="*/ 287714 h 389956"/>
                  <a:gd name="connsiteX52" fmla="*/ 0 w 446302"/>
                  <a:gd name="connsiteY52" fmla="*/ 14624 h 389956"/>
                  <a:gd name="connsiteX53" fmla="*/ 14618 w 446302"/>
                  <a:gd name="connsiteY53" fmla="*/ 0 h 38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46302" h="389956">
                    <a:moveTo>
                      <a:pt x="223413" y="289001"/>
                    </a:moveTo>
                    <a:lnTo>
                      <a:pt x="168842" y="360098"/>
                    </a:lnTo>
                    <a:lnTo>
                      <a:pt x="277413" y="360098"/>
                    </a:lnTo>
                    <a:close/>
                    <a:moveTo>
                      <a:pt x="223413" y="249619"/>
                    </a:moveTo>
                    <a:cubicBezTo>
                      <a:pt x="228508" y="249619"/>
                      <a:pt x="232318" y="251523"/>
                      <a:pt x="235508" y="255333"/>
                    </a:cubicBezTo>
                    <a:lnTo>
                      <a:pt x="319317" y="365813"/>
                    </a:lnTo>
                    <a:cubicBezTo>
                      <a:pt x="322460" y="370241"/>
                      <a:pt x="323126" y="376622"/>
                      <a:pt x="320555" y="381051"/>
                    </a:cubicBezTo>
                    <a:cubicBezTo>
                      <a:pt x="317412" y="386766"/>
                      <a:pt x="312317" y="389956"/>
                      <a:pt x="307222" y="389956"/>
                    </a:cubicBezTo>
                    <a:lnTo>
                      <a:pt x="138985" y="389956"/>
                    </a:lnTo>
                    <a:cubicBezTo>
                      <a:pt x="133271" y="389956"/>
                      <a:pt x="128176" y="386766"/>
                      <a:pt x="125652" y="381670"/>
                    </a:cubicBezTo>
                    <a:cubicBezTo>
                      <a:pt x="123128" y="376622"/>
                      <a:pt x="123747" y="370908"/>
                      <a:pt x="126938" y="366432"/>
                    </a:cubicBezTo>
                    <a:lnTo>
                      <a:pt x="211366" y="255333"/>
                    </a:lnTo>
                    <a:cubicBezTo>
                      <a:pt x="213889" y="251523"/>
                      <a:pt x="218366" y="249619"/>
                      <a:pt x="223413" y="249619"/>
                    </a:cubicBezTo>
                    <a:close/>
                    <a:moveTo>
                      <a:pt x="252059" y="149870"/>
                    </a:moveTo>
                    <a:cubicBezTo>
                      <a:pt x="290937" y="148790"/>
                      <a:pt x="328186" y="168749"/>
                      <a:pt x="330079" y="170175"/>
                    </a:cubicBezTo>
                    <a:cubicBezTo>
                      <a:pt x="333888" y="172742"/>
                      <a:pt x="335793" y="177782"/>
                      <a:pt x="333269" y="181585"/>
                    </a:cubicBezTo>
                    <a:cubicBezTo>
                      <a:pt x="330745" y="185389"/>
                      <a:pt x="325650" y="187290"/>
                      <a:pt x="321841" y="184770"/>
                    </a:cubicBezTo>
                    <a:cubicBezTo>
                      <a:pt x="321222" y="184152"/>
                      <a:pt x="262175" y="153059"/>
                      <a:pt x="222175" y="174644"/>
                    </a:cubicBezTo>
                    <a:cubicBezTo>
                      <a:pt x="205651" y="182251"/>
                      <a:pt x="189128" y="185389"/>
                      <a:pt x="173890" y="185389"/>
                    </a:cubicBezTo>
                    <a:cubicBezTo>
                      <a:pt x="143414" y="185389"/>
                      <a:pt x="119319" y="173978"/>
                      <a:pt x="117414" y="173360"/>
                    </a:cubicBezTo>
                    <a:cubicBezTo>
                      <a:pt x="112938" y="171458"/>
                      <a:pt x="111700" y="166371"/>
                      <a:pt x="113605" y="161950"/>
                    </a:cubicBezTo>
                    <a:cubicBezTo>
                      <a:pt x="115509" y="157528"/>
                      <a:pt x="120557" y="156245"/>
                      <a:pt x="125033" y="158147"/>
                    </a:cubicBezTo>
                    <a:cubicBezTo>
                      <a:pt x="125652" y="158765"/>
                      <a:pt x="173890" y="180967"/>
                      <a:pt x="213889" y="159430"/>
                    </a:cubicBezTo>
                    <a:cubicBezTo>
                      <a:pt x="225961" y="152929"/>
                      <a:pt x="239100" y="150231"/>
                      <a:pt x="252059" y="149870"/>
                    </a:cubicBezTo>
                    <a:close/>
                    <a:moveTo>
                      <a:pt x="252059" y="110522"/>
                    </a:moveTo>
                    <a:cubicBezTo>
                      <a:pt x="290937" y="109453"/>
                      <a:pt x="328186" y="129472"/>
                      <a:pt x="330079" y="130900"/>
                    </a:cubicBezTo>
                    <a:cubicBezTo>
                      <a:pt x="333888" y="133424"/>
                      <a:pt x="335793" y="138520"/>
                      <a:pt x="333269" y="142329"/>
                    </a:cubicBezTo>
                    <a:cubicBezTo>
                      <a:pt x="330745" y="146139"/>
                      <a:pt x="325650" y="148044"/>
                      <a:pt x="321841" y="145472"/>
                    </a:cubicBezTo>
                    <a:cubicBezTo>
                      <a:pt x="321222" y="144853"/>
                      <a:pt x="262175" y="113757"/>
                      <a:pt x="222175" y="135329"/>
                    </a:cubicBezTo>
                    <a:cubicBezTo>
                      <a:pt x="205651" y="143568"/>
                      <a:pt x="189128" y="146139"/>
                      <a:pt x="173890" y="146139"/>
                    </a:cubicBezTo>
                    <a:cubicBezTo>
                      <a:pt x="143414" y="146139"/>
                      <a:pt x="119319" y="134710"/>
                      <a:pt x="117414" y="134043"/>
                    </a:cubicBezTo>
                    <a:cubicBezTo>
                      <a:pt x="112938" y="132138"/>
                      <a:pt x="111700" y="127090"/>
                      <a:pt x="113605" y="122614"/>
                    </a:cubicBezTo>
                    <a:cubicBezTo>
                      <a:pt x="115509" y="118185"/>
                      <a:pt x="120557" y="116900"/>
                      <a:pt x="125033" y="118804"/>
                    </a:cubicBezTo>
                    <a:cubicBezTo>
                      <a:pt x="125652" y="119471"/>
                      <a:pt x="173890" y="141663"/>
                      <a:pt x="213889" y="120090"/>
                    </a:cubicBezTo>
                    <a:cubicBezTo>
                      <a:pt x="225961" y="113578"/>
                      <a:pt x="239100" y="110879"/>
                      <a:pt x="252059" y="110522"/>
                    </a:cubicBezTo>
                    <a:close/>
                    <a:moveTo>
                      <a:pt x="14618" y="0"/>
                    </a:moveTo>
                    <a:lnTo>
                      <a:pt x="431732" y="0"/>
                    </a:lnTo>
                    <a:cubicBezTo>
                      <a:pt x="439969" y="0"/>
                      <a:pt x="446302" y="6335"/>
                      <a:pt x="446302" y="14624"/>
                    </a:cubicBezTo>
                    <a:lnTo>
                      <a:pt x="446302" y="288333"/>
                    </a:lnTo>
                    <a:cubicBezTo>
                      <a:pt x="446302" y="296622"/>
                      <a:pt x="439350" y="302957"/>
                      <a:pt x="431732" y="302957"/>
                    </a:cubicBezTo>
                    <a:lnTo>
                      <a:pt x="342833" y="302957"/>
                    </a:lnTo>
                    <a:cubicBezTo>
                      <a:pt x="334596" y="302957"/>
                      <a:pt x="328215" y="296622"/>
                      <a:pt x="328215" y="288333"/>
                    </a:cubicBezTo>
                    <a:cubicBezTo>
                      <a:pt x="328215" y="280093"/>
                      <a:pt x="334596" y="273757"/>
                      <a:pt x="342833" y="273757"/>
                    </a:cubicBezTo>
                    <a:lnTo>
                      <a:pt x="417114" y="273757"/>
                    </a:lnTo>
                    <a:lnTo>
                      <a:pt x="417114" y="29200"/>
                    </a:lnTo>
                    <a:lnTo>
                      <a:pt x="29855" y="29200"/>
                    </a:lnTo>
                    <a:lnTo>
                      <a:pt x="29855" y="273090"/>
                    </a:lnTo>
                    <a:lnTo>
                      <a:pt x="111754" y="273090"/>
                    </a:lnTo>
                    <a:cubicBezTo>
                      <a:pt x="119992" y="273090"/>
                      <a:pt x="126324" y="279473"/>
                      <a:pt x="126324" y="287714"/>
                    </a:cubicBezTo>
                    <a:cubicBezTo>
                      <a:pt x="126324" y="295955"/>
                      <a:pt x="119992" y="302338"/>
                      <a:pt x="111754" y="302338"/>
                    </a:cubicBezTo>
                    <a:lnTo>
                      <a:pt x="14618" y="302338"/>
                    </a:lnTo>
                    <a:cubicBezTo>
                      <a:pt x="6333" y="302338"/>
                      <a:pt x="0" y="295955"/>
                      <a:pt x="0" y="287714"/>
                    </a:cubicBezTo>
                    <a:lnTo>
                      <a:pt x="0" y="14624"/>
                    </a:lnTo>
                    <a:cubicBezTo>
                      <a:pt x="0" y="6335"/>
                      <a:pt x="6333" y="0"/>
                      <a:pt x="14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998ED63-522A-4D10-87B3-CC3B706E2AD6}"/>
                  </a:ext>
                </a:extLst>
              </p:cNvPr>
              <p:cNvSpPr/>
              <p:nvPr/>
            </p:nvSpPr>
            <p:spPr>
              <a:xfrm>
                <a:off x="1415479" y="1196752"/>
                <a:ext cx="9935145" cy="50405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4A947C7-8AA9-4D19-BDA4-F17E0E57929E}"/>
                </a:ext>
              </a:extLst>
            </p:cNvPr>
            <p:cNvSpPr txBox="1"/>
            <p:nvPr/>
          </p:nvSpPr>
          <p:spPr>
            <a:xfrm>
              <a:off x="1568673" y="1124744"/>
              <a:ext cx="8127727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32089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pandas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提供了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read_excel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函数来读取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Excel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文件。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E34DDD5-4FFC-DE48-38EC-CFC29C0AF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87" y="2392682"/>
            <a:ext cx="6547425" cy="4256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build="allAtOnce" bldLvl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281C1E7-784A-43B3-BD6C-B087A4CDE4A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qGGlJKPVYmj1EAACviwAAFwAAAHVuaXZlcnNhbC91bml2ZXJzYWwucG5n7b0JONTr/z+sLElDCTWW0Eo42cqSZWQqrZasFWYyQhiKss8MqRHFOEmUrWlV9hLJnmWyjhZhBmOJUUxjDDOYYZ6ZzveUOs3ve/7Pdf2v5/88T11Xdan7ft/3+32/l9f7fS+fWGtLC3ExOTEBAQHxgwf2HhMQEEILCCz/LCrC/RezlRB57l/LAo9ZmAvktyt84v4g5Lnn6B4BgSLMKvYpYe7PK88eOB4oICBRx/u9DOef7S4gcHXvwb177EJcKX2nCs47HgctVm1zFdCMvG81u7UbmJXKuqWtjyl+vMZGA7vls/h9ke1rlTfu23Pxj5WXrPNWmvv4mlHXFBLMAWvUbjr4njnzRzt+nL3oyMkp133mmd+j61lQCVIxLCPqPmNMIPLwE4gPwXk95ISj9JkWyGIA/XNOgZ9r6EhyDjUFguwpldOqERAE/PjHBvnX6So6Wa+RhAKjKdTQnj2JyteWiQChkT/84VQS9TpyalwNGEZ53nXJfIMKqr+wBVn3GbLQ8iNFredRry8OjSdw5rI4kmIrL/9MCBoZlSx75ciYhNLGpN2WGbsJirY/TQjQSjJzNw9mD62vThTN15CcHk3npNkqfdr8E5lAeS6ZhMDqK5To1n9wBWh9Fwn1QudcHsK/RiyMQ0qv+6ARgbFStxazyE1TaxHUXdMmS5s7E3jNB6Oh0D6V5QvVXxarp/fVjNMav9OseSl+ZC2gD8VZSGOw1CFzcTKaKkKWKaIiVbR4f180CTTXZLWu/ND2hJmO4fChWJV8b3olFUE98flc7CKGOU4GcebycOtBpJnubuHNJUYX+twgaHIqm/MZOXouHYbCeX+kXYCcn6le9PzGZGpa1MGL2NKKkT/SgivHXQpW9/fPtQf7+fW+ODdjUir45RRqhySA3ZTFbtq2vELUbIiEjxjVTZvtoRBLPd95Zs2/f7RtlexQt8RKDeRsnZJr56lPtdYVnsPhwJsNHBw+h9rnZTSDUyZCx+D+4cTOqqMygAwYKtwA121RfW2pOM3kUjWAchIisMi5hOCKYbXzAl8MzqaIodF7Dl4yl2xsfVAtIR4o0UMCl8rsik2cSIRnjhumjHFE9w4tGDqfk+JkDR4emW3fUOyuatdTCoe3V1bbUh5RFIIl7DVn3L4v6cBZQc9V6LtSbgOyuiwaSXJN5Uyef+WJ+DUk7dnWhDjcEIdeFFQ432SFnJrJIjff99VXeD+idjHEWCSR2RdMsieG9M0elwije8p62DMpzh1c4fiuOrRJOjYLd27k0F0MYgLmCLp6RxO5jpNBgo+tx4wEDpOcQpNmYl+WUgLsjxXHKqs5qj9Xv0nQk4VSiJYTh8sL6qrOYPQXWVch7KFxlnQBJ4ur1/67q7r3VwT56RNcNhmU7+XgwpX7T9Yl75mrOoNSpOZE+DeGbye9oy3GkhtYxqVdVSr3qofmeki03l5LdhqVDif2zPQTZAANag1wYgJFIUziTKkk7vyYxWr8BcXCvjpNd+8HDktU8734kXWA50pbr0bBAE/drFOj50WRBGWsePxQkcKWUYvjboVAOKwwRfBNiEbJrah2J60b+HiK+2wSK3GjzcDjCaLhG5dNwCuJm788kHreRBU9/FRJRyhuD8JY8TkmcsvyGwaMWf26myEadfdCJnjcQVan3kWUL1dRbKF89KnH33WZsDK++Rxelw4uSWK9zPMvEQYXkc4pSDLqfTzXvBdJojm934oxUry68KWSQ698V2VxL2u4MnHPUQUYO7jCkR5yr/GNntJVToJA0Gzmtd37yvXe+5QmUXFj0V5Gve3atdYi1nP9CZSGcw0lq01iisnRIRSDh59xn9rP1JWMrzd6bmu0xOxL5FN3AuNq7QCvh4w8PgU2mqxI0oa2UCP8RHS1ReWRCn8sx4a4EkNpHMndDfjGi9gIV4lpNDGuK+cL0XCPixrQ25FWj7KITFJHBAhbK3oKqdBC5Lc0QHeDkyo835xN3mesKMgocbkECo0m611qKjxzUmtnSYae9e4tQG/QfubYPUyVIqMeH5hVgsjViM7rZ4FIRpJjjeG7ElQW2xI9gXHukUkbLeUBz5kPmu0Rsq3uGUOVwILOTMEp4z+Jxh8XHYgOgAY8Wul4/Bq1BHJH4AH0YVqE+mX2q7PtzFI4veG7E9UXTBIGw7OlBGuCLphJsKfQ7ynVNonASIs0dvZxdjCgnYBBnx4c8jT02rAKHfDAprhvRvLG56qMZ5s1ZQCUctlAITDcK2mPzWLDE7a+eXL2PqFDc7RcAHKITKtwuqDru35jzeSuobk5mxI2NaihSZsoy8CfbbAOn5jr6nnrJg8Qp9a+Q/Z+cRbZ8YYz1x9rtpWUQ/OfPlzuptofMyeZE7Fa3BHw/MLr8PXPcwToCynMHd4kjg1Jz1cu51M+1AuoVqqf7YcXLFpwISc6j9xQunABtXP9hDZG0fPSN2uHrhRpXwvYd8ot8Zb6+QB7SyOpLPU1ASN72GmglmQh7WGljTYnx7o9FidSoaoipXUyYG2za7UQX3I3wsiTDNkEBJbL0rWKm2TAlHMWbZvWxCWbyhZz1bWafu+05LrTITfg9472P/MCVkyIoRP62qVrrSfIk5nmRW5jvUzZl3s5pdSMWWoF3rFKSTcC7jg2En5eA9hsv4eCe19SyZm6h3okAi6iYO9VFDGwXB7erMMBWZ35Xsbk8L6ShU21S0NNF3zAt9a6n7jZsw/23Ex+qliwAWhWgj2ar/ca/vGOpogvxQTtJl8mp6zUwlHK1wD2iwaHYLAwJiV9Q3AsdKAbqkrdfEOJGaul6iCyz/o6asiEKsM1YXI9nZhmgwsc5qxeiQ4YsTltZCsELooXjXp7dsIiIt3vIBMYB2tlRY1YNBNkwHOShbmeFVY6B/rWjRVH2Ra3RZ6ZXWxh+lTgrMTRJZWlMUwg4YJE00I8zD86d9Akpn0OWQqvFl3q5WsuyKVu4VoXqYQVXQ9Vp9KlMGSIZrN822gUDkaBbPUB3x6EAHwcRT4O6IDmJQtSMBYdO533dSxeeBBS2Uvmal/OMNfl7oMTqhX0jG9mN519YNUPUTF/wBh2e6Pnr5DB/MPbpBjVpnHxZkQfvECbPXuCjRKxxPl6hhhTaBIYE8Zmpj4jz+TLLIdR8FDcJ0BCkBtEGCby1KJZjvNMsrpHwMyRKv3ArZCKR/RFZ+Lik+MfdF5VMxZBrH5UTP9YKJG1mxHYVTJchCAnlkjMOQLoBesUA/D3Aqer4fMPfoAhO85Ar0PHrhtVoLte7tUqRO9mhF2bJ+2741jOSHNZ0m5eVxk4T5IRDoxWB6ZCspzfXlmEBHMgb293ucUvpScEvojtEYb5gLRXotNTuxYVz7L7f4AX7ZHQA1pbgLdvLavtGLGM3KHn3bZUh3z0lYG3j6sWBiUmkA7e+hkwtciuAaxE5wLd/gml5NYA8oqHHxSkHIZ0nsiT/RFsjXqbcce8Lqb7M+qrOSQuinYg0AKPqlFSpDN+Pd79Vz9jKq3CY4IXsclBFdMzAZ9yTuTs+omqs3gvjeKPCh8+Kf4L2DfDo9ooFM2XqnQIYnuhaRf5pwZgwYsbaxPtUv8BSh247BW/TUhZezhW9ufh/gvjx0491voHZBRFC4GPnfon9H3MXbNDRq5qGjIePzO1rDYRekDtn/BTfZcy8MQZ3OHLD/4pRGXgWsDBy/+YMfQBV4vUKSGPC5eyGrUIMJ55b5tGzgz3ow9d1fSLeBwplm2WvmoofQ0Z/dnQhcun2vDju+/yqyFm07dMYX8TzCfVBFfRM9rUCyrctuQuV7uz3P+JWbr8kIKNoeMqLqNbDWR8Cc4cTal5M6Vvk1uQm+3BIz0MvrY3Ul9DvtJs6MobofYx9N1DEsR8OqNqyQiRtEKx7Eixa/Z3AvLXcTVGCLyUz46oqKJlWJy9mbCdmdb72qaKtwe5A05cM+1YsdR51iQ6chsIN6pZG1od195yRMeo/of0BAiUXxPmzGsiBN6Q3qqecT++Z/tSyWl9tF8mYx1VJGaXL+MAWJnUKqG9FLuuEGkUuaToyG2yrNZ6hQr9kMoZWNCVpbIHhPLmCM1dnuxzWQb8asuz/8pG6oYfTBHsyiUuA8wxGzlxqiFRq2lizdIFPw+F+pqNneM1WQO4cFan4Px1PY+YpUv/XQRlDk7/UgQbf4vgtwj+vyeCUoxYxeSrVWkximFegXgTpjOCdKHLJc2IWhHoQCqyKkMVFRThq27aRDU/fxW38dT1HyUwVlOjg85rMY0TdfLrrzDMWTOWaK3GOG5QDEi7iJWwHE22fNv445w0YN0vJ+69uDDuEIy1FrEoolbNF/Cb/R3OxvEpDDRBSd7IvcHaWIVROTXzejPG7vaZwIdioujdBrccdx+U/1FoZx+eu99m6RQFBqeWmVK7j+1VlcYN+ZjKZDur5wLXbrv1g/yiJACtnmNnrILsoflReCzrwhG8h+oW4O6H3mRUPjQ7Oin0QVKx9o9qQVY6FnbZVr1QPTK2mn2BxaDY6qMCWI+ykPOfNR9SCHgw5I74ZSFwjANFB5/DZ1BnD6dP9paPax5HtWwvQBwh2jICgWIr0QmP2XNZ6sDPA+6un7bAf9SmmrmYG66D78XS175Inyfgigu+kEusD2idPzKC5/TyW5v/9LETTLGFMLsZyQu9Mrxh8hZDszT5DBMak1Riuk9YLapFuiB8Qi+hD4/AJkLHuj9nMef4aSldQgWOiBNTkH9xhHY7Ga7wLAvG7ZP9VpDss5kfN+jrJcb2wgkrnR+GtTUHSfThweYba60frGjvehiQV+h2INX9R1PZrXW2Cnv/Dyv7KLBgymPXgpcZYAa9gysBO8plerHUr9V7wLjuwMmMp8tjhHbYVrleOAljhR7hru8TxqtQgj0fm23XvVbcuV1da92LI3MnHvn6kJCK8lyhWX6K/UQU+7XOaS2sebvuUb4ZtdZ6q/RawNG8sWIKP/KW8ju8EbFi04oACoFTlAW5W+I6XMhXmbsLO57lP1t+ETueW9WV8LefOXRWrbuY1gJYopUXBNGV9IJIqNcionjaJDcdJgzmgrifvcEnQcJWhSyo18rKbqb232OmzefGER5v+L42xwDTJs4uuP5V6A9v8IGmzc1z7b/UrvQV9xgUjv0dJnTsQ95JI8wpknj2DCdCTfnbmgf8sOYR6EyGu6Nw2Gr00Au1wTWS9Md83ZYp2Cr86Udo9loJSe0sftLRysI+MjkepnXe12BvfQRfL56K73iXmbsRuHubwiY3U36e8K8hb0LHOs5euTJnd4ePEv41pq3W+QNfx1Tmo95fWYXXdjj9i5lpAwnr/zubPlrF6l/n/z86sgRxtGLYGLZHmvKnhWJPbyg542T16r6mk6V+ldgFLMWYyubH/wAbfKjgrLdwkPCOSjY7ddi/DgsjhH4JVec3eQPq2bcfHmWbaS7reKyOfuogK3HUxoiY+nA5H8d/RNe3ODnQYWC0Lc0I9HAXs0OV685lBhML/ouwe+yjVihFFBKhqow+Rw6/6f8VKgYur3ft7n1x7l75WVWG4df2/MQ1DXJ3wUnurQmgVjKDpCQaqsQu34TZ/jrMRo0AXDbEimXXlPFdSoMus7dB3Eh905ZfrL+pe/7CFi7KJz/hp/UDzoIHiVxE4WTJD3A4tXd0/slNANJz+CKGQPEtcC6sgRryVXRDsKPF3eVqZ/P5wpb2XYnFLlxgM8IPd/wWyP8tgQTEExGjtzz1Sv1JyHdMOW/aq1WazhuC2eUUdSUMTgLRL/f5Q4s2nyDT0VJTHLMQMVm7Qj+4P5ScVuXf+6IodP7TI89Q0SK8bcS+ycAul2A4z/zz0q52lXET2HzFq3L7DIop6khFDOu2o7Bal5g6+tLBnyxHUJAuh2RU6ssCnltIRh0U2iR5u5Xm07xmlOvU09L0/f1MWkVxiqEf/8zBMfK4qXSbTdPD8zvWc4W5LHsLkpBqs0QQ0OMio4YASmBBiTD43BaMCaO7Uy3VaZe0kv7VyC3IdXh8si7Nn41C4uhT6q8eeCVhxEH5nabr1IMIuHtHfdWJjeOjjl/8TVXAaS4syQIpXCJmdfh2xavDvkyT0h4RGGW8YZii98yBUoTTHvHxeHEDU4r78OGZ1R5633hzKISXOG+N46bZGuPrpRYeg2S/1VfkUqnWxdUmRBnAvtQ/lbLiBFQd8PXBuVvilLcIJq9QDBlQE2jC6Q7E2hsw+8OpnbCyeVWlqx1bzFNCNAg4FC6Qrg4irCNeI9cPy0qIR2OLFq50tS/4Qe5RHnd3DeLeuW21mThZbiV7paHKPc2YESRjW2FpqkiMxU0Ne9tE59qHswMXul1Rdzkck/z0lF+F5jvk2s+9jErxEwR7fcnGjxa5U/eOUZ7cFnVGK9U2K6skaL9KHFS7wzZw8C0Xd3Erp5hEDFUT72zLTGPON8E9N+AYmxUxZz1IjpegRVRKXFY3jhFCXPCJfuIlhbUSAR/PCUq29QUR9pqgcWspxHDZtjYLPOsbNtthJHWv//P3+piWhaDJagdyCVUWsC/yLRKH1+3uCVqdIWo+NAdPld5jI2JQdogrwL1aOr0O+TubGWUXVaOzGPvxdQP3XTICXyMBjoLiLGV/84ycIDcUUflJ3yNAEZr4GkFYV9xQ5FF4Y5cPsdziTWi/THJgyq8BJWBzV1mni9JW+VU7No1dSTaAa0lz+vqtVARvhvjlvo4V2AJOPFXOcDWqqxbQWwegEDHwPa0lmX6g3evgaKawN8ihlDLaBde6of4IjQNir0PHAqi639xQY9wPlUn9YudFdftoLEMz6HTy0LAtLUPf0S9nfdSBXMVmGf26NBMcriigoV27tqOKu+ygncC4rgT7w3PUEpk9czYvBtueEO331mEeNAS57TuWXxPXCa7DlMB9nkWEkkGv/gdgPh562Vvrhv7ldi0V/+WV46bmFPFMepXZHO0pQ9E4BnlDg3O9p2rBYBswjjxqMUhgKT24pJcbB1WpgnGGjQgjcVi20wn5xb3KN5WOXp3fK5CslHzV+gyxraBr82SEhRp/2D1OnCphfQLkrMHiJzONaOmA5E3SsYX3Fmbti2M7jefWNxJY7L0ha08dZHXhCNXNMgWdiyjfUnGfTeebqhP0SpTe+M0WFbpUKuRkuJXXdR6R1RoxFWeinOpCXNH7QlffZ+zvpe22KWBf6StR9kasfQQa4ieDafCBk3Zc536Cr3MnCHygcZ37EUjUbxq/afym8ZvGbxr/D9MIoTWsT9FDXzDmAncpB+V2yb9g9/216WJ6cLZO3RLY3Fdja2XyPJTyvGubwn7CDS44Pqa2how2sLBrL+ICIOuVlsJpejOQ5e8tKd8HeFWTZGVaFvrpQcpNnZsXFHij2Cm3rzznl+2qwtvz08lU201hH6v7eZvJ+Otm0sWNfDeTdIww7g6gsRU/7ZGN7/yfd4dmx49srizZmf7z3loo8L/s2LkHKTblIjtW/9Sg68x/2SjrurU/DH7G4Of9Lfp/28VqmjC+fnzhjtJP/Oe/+7oP+s+NtL93Mgt046cJb88u+c/PIlXMSio8E7U413ZVsypkhjIeLxMy0+kIKTj6/hNpkUKylDBWRLFpbWRTZlnbApNUPTcMWhxu6wsmVXZTDarYCbAEGBOZVw0Jz87gjv7xaPtSVjKAV+7UddFkQuZGUvStTGbsmuZUTGmxDWizGCFnKpJZrm8TrbhcguW0qlAInOEsIFCwzFH/Auz7isZFKS1OxuBUNp2ocI06ZCCtfklipdWHyXQnk+IbzOvDIcMX9nBlPDXq8WPGv7dwcLxYrB7XWkXPoCp8XLintJBt7TX5Z5km4tPhFZ2Wk28dlXlV0eUDRzu70g6hPmkuOfoGNPhj7Zvd6muUcPLjWRaKoXtVi0dMD9GKnhYRQiuq6Vk8NuPbfsz41lCOOEapZEUEFMw9IEHnb2CqTKY7wO3rN6RrJqwcEwKvGu+A7SYFsg4HzCzZR/zgA33pVH9zCHm0vP8wzfGF5UrLm/16pm5k4+JceuJXcf48Dpk7znpIxLlHc885Mk/BF/P8kfS0dtkN6boS4pPccT63go366DeTv3y2Wmj6u29uXc35oit/7BMOQqRPVFIRBTLgk18034vsN7UsyQ1M4GnNp9M/StBuON0zM9QjkMWg5FBnqYzxy+tdX8zPvbMCVTLJtBA/GLG6KCMiY9CnWL69ZO7ZIIc6P1fV1c8MY3kzJp7hq5oQMw/fKbEHVujTJHOYFWQTf9HkoAVj85usL+XUJ0cjcHTCwAOERta7RXkMzgceroH68KXlbDiNE5MLIMykv1iRZBZmOJgIzY5eFanfG9B/dv4YROebmdiJK8gDGp4klH956RNIzgiuGmRFcVM7hK3ki/phZm8gXl4PxA41Nu21ZHFo7BVKEZOfDWnU/ALfJAyZY6H8DkkJ6y9BdPNmuw71Etm9vhNkk1VLkLIypqFrtqL6/fQXWbys+l0+N8tLpXcWIC/4B+OGizIQkLnbkssXxixAYe9sQawefKa0RENl6pObz9O6Qq15qujxkyoqSAH2qUpvPCQElkz/GCyyT7ZeQQ7QQA+U1/frfUFg5J0sdeUczyUYbgXGLcTZW9TVeM1yKEUfUThtu+rMsM+P9bsxIJzr8YPv8l94g++c0pJWj54a94GwCNuWZ862D2yLftC93/Qm8QqK7lmmplois9F2sWJB31H4tGgypsGnvuuwZuX5596PAyrebPvSsGXglmONLWU1Nz9aH+lN9i69pv8Y+R7zXcNODXQUiJ7REQibKML1d2gsgswzRIOHxjug2X0H8hXlRHQeCYGLrCiHHrqooyXyarF4H5DlulMndm05E40VDQ0wqoOqCt4RvYxW2nD1zrYq9Kmj+YpxKKJemZuqK6wLSQ7cpOCdJZV5t29ysy9OAdV7tansjCx5W20i9HXarZ+2ALy6/8y5rMOWLWmRAYWS7oBNDwV9gaoyt1PXF6sDCUEFWPD4U0ooBdf0pZqzmBSNdc5IUnrnHY0Net5Rkry77Dp5MEYJWYe8JgyW1BOn7roRZRWx8w/BR87HpfEmpx9Yyys2HNIZtOb8rWMnOP47Edmrvztdy11nvQSuqwejmeLNDG6eXZYLbE4+UobH9cLGOl5OhLlGpGsssue1c06j8W0Cqsuxom5DRua39IDe1JXFlOdBwmaw2o6SYW9HyX0HzieEAxq067UzPp9gjYP0xbjxq//1T4kwWDBRMRprUBJOrWR+hvnJrm1AkR1F9tkWAOMoOFyT5RzwuNAWuIC0OnJI3XRHUCzUixSHHbTAu9kfk19r71/S56dvvmuwfSbG6NF0FI+nmu0bcuEkf+uFR5zvgn1bg621FlGvk99twXpRG9iPUuXYLSiYHlrHusnc34xJhq/iras2njWiiSqLBVWbNsRhASd0IpowN0eynuIXCOteu1+ZfmyF+JyNuR7fB1N1UBAvlcXaR4hz4k48EJF8Ymg1g8hcyw2YFT8cHLkjKIi7tIECkfAhNkDWyovsKZN7VBkVYOpPzLoIwrU9ClQKfP7ugZ9pRoERwDJB/ABa/5bi4vY5wMUpU3NJhZGsh5iuOMydBkekUB5ioQhznbIKPfRiKgdR6dwpHdVehNsdgbzkzau1CG1w3lthw0Le+wxawH3fXTmiJX1qTz7gZSh9dNur9Fl9ziWE/PLTHUlRNiwOcVGa7aR1A2vJonZXRhNgLQu9JW5epBLMY/xk2aP8dFkRsGTmxyfpIXkA9Kb0M45S+8pLNKceduKEwOUJRpy4nqouo11rWhYi2DTcyPIN5OUOgAu9oUjDyZZlS5z3uPZZ30lJJRkfcCbvrGBdweChDFHPksvmb3Ys5kZw0+6dQ2Ta+idDZGIV3eoNGTY3X8fBZOHGv4T1V8GVTmYx5oqOkW8k64aCsAx8NbntUenC8Vm9nXELVzDplPl3NMl1DXporI0xKPoBnDNKh4ECHhxTDLy0z/ayuU2pVcSQ1EVswjPhWmtcBjklcoa99k7BzPczRjXba2NKhmVSdVQNt7p/LqKEk1iu3KY9F6HZw+30liiIxFKchYmiedXp8jY1lVTGtTtuBWTBGlLpNlnkzV8tOeUnSz40hqWckvHy7zA+7fUUDW9A3ODBN9HdL1JD7jHm9nf6z38/7zVQ6FX3jEsZwm6ApJ8vwO4SMitPoPVRkaVH7rw7UhOHtTRq1xRBai+FRS4iliuNi01yl7MWp1m3wVlgzMJhyPz1s9l11/ZovT/1aE4Y6lItMOa/8D2YrhGJcHm4nIrisPLk5knVO4O8gO9N8bimeWNH3lGbtS4/geXTbpIFa1GHqtbGedE5r+5/DboqG9KtCCtX1Fp7bvAoycYLOVR/0v/u+W3Fr/jusI3iBhFLLTtnbenaDvBqky3AzxqeawAXPpx65HqkmLlq5RL9QMi9OKIxZH93OWr+EUpNQQ0NZpJQ1dDsZ+lcJo7HlF1hhkp2/SAqO8FNaS32A7EqmWsAMtEbuWtBdVbhQcfAnywv5eq+iuti2WaaMjxMr0+j4R5lhj2JUPxa2DW44LGHtbj2JOIh/jvPaJEw2WyClYx1VIvjQLKja08E2Yi0/TL4K5hPgNix775agmdPizsjsz/J2JsJhz2pwSMZz97O/nWyiXa45jRqpbX/zPegOHYm0hvCbZn/iFfG/3pw7+cdc7zWu5wnkWLTdvy2E8Lk0gmO3LmN891VHAhD33K1F7a784jfVlvHu4H3VdxRnK341sq7dFunn3DTEhN7flsBiOh3jhDEBTqbjvfPDP9S1lbNYVWzHARF1nko9xNpihjmfFUBvwSsqnYAxcahfJGL9Cx/3kWSzHX63Ty2BNXXUCkhGFy4C3fYleXXO87ARH7gnyHbrQ+8Zm9eZWcmfBMSVcQMG9nt1pB45x9iMNMqZu+p3mwXVfRVDMcd3xrCWwE/lAlTuTlTd2LPsFohW4yXV3kE/CPlaFGaNjKXAeZEQr0erI8suiWISXNZuhEwx20DA3tgcmqm1Hmpy08bcLzs4w9UB1XUHpq7nJswuQq0LmqgGBZK47DvjbS5qVTRxmc4e2i/zGyDJrKoDMFijH69GkCCzDU76lmZzn2sNdrxK/Iv9mpNcxG+VxJpBcYOP1nfHQPcyzoW9cBuoHpxvFovi/1RRX+18WTNB2o1u6XaeMxaGKxeKXCtTSGkd2LtEoG16J/Nh6ouT/WPGJZ3jO4EvmgU2LUYnyzOTWAEx7pTZrtSxDSwy2mKV5n2L5BDsSr9a8LQdKdd0hiT+bF792LUfzU3A0ct6WXWgCPEAmBFo9kuhy/O8+MsEmfRXmvksPDNY1ERIIoYkjDgNWGiAjzxSbhmAj/liZouMv1uMEBd3qy+BK9VR6MhNDqjX0UbGr/ML2I1NXZtjuJU0Wzpht5GGI3tm4UZWXBAE69yMF1IRo8nhDTaDQ3dvuzisJOHsGLEZG1OYSAJt7ludmPO1/T5R3Pg5rJkMbRbgzXgwDDJRbBLNMHtbNqglTHoYho7DtNUH2yciW/DuZUXHdsk0ig5u9daOnpgljMbmv/wSrI5TQYfCx8ZH4kPS5GVNXiyy065X3MwZGI8kbwS7RC2DJhmOPmiZ+vS/UD/Aedaa9/SSlyHlnJcjUcIPisEiWRrOAiKg+LWYS3zp2InVRZBVFnpQdtL5rJCDeM4vYDOY8Yf8qHNydKwaG+urjmrnz0wIMVCvqb/mhsA2o049yZf9Jxbg2W+qLcj9SMXLqllMmAedSypfSzGPU8aqXxxuW1/yEuXeGmi0bSmXtsuYCFkPN+sPySMZNGkE9nHKGovCeOvsmRR9KbzPYyu6imYa1ncRtDUc4qpOc0JeU1DpHTuTTEgzU1mr5FyApkqx97PEn1IKHBhmp0Ifj8wFv6kRls/yw/8Bo5T/aXWWGjdYK6T8zO6mMledagOg9j3OinqbYmyir/iBmJr+Erx6MwQS+Q+LZlBK7/g2ZQ0NyUiJmNGWpTrPl6LfXyCLc4EYZRVX3WcVSTRKhDqV4X4KnwCVNVfLAO1S+NiujMtiSkax1oxAt3FyQ1C69N6RRMCksFs+WgiAElIVGVWVxpeQJuXVQJ3lmJt/Ao2qOKqJPw/yhN9iQ10umZa7DY7qISMaBLNtVnAi1TNerWRhwZ+dEm572sML2KBuR4G7/OdvBzHACuK4QJSLGnKM7jQTi6CCY6As94xZAnuaUANz0kpTt/imfluzKDY3e7RSU/J5c9ZCkSDjwVmbRu1ClePPzEzaAs/31B9yvBVu6gTsdDL0WALfyNKgHq5gAMscpbT88xyE3zqsEFbXcu7eMeffyqd8apIEStmGEeEH2abocHl5tgQ8dqOQ5oCMN0VivrlS/Z6a6bERdEPgWFEtNi0y7JfcRsJzaYuq6x0jNqupsx3asrA225OcHm1jmDhX6ryRWzVimmGK3c6/5MHtgXkwMHC8/m8ItBPxyt4h7nfMyP7+3NqpGXWAPKml0MZnnPPQPNOSt+LU9e4QSU74ksZWQ/EmcM/AgYT0GLZNUe4sYgWUkBlyRlhfMPZCYc2w52LfzrRLseNRhEznY76vGt6ekW3a0rltAqPCPLC30vo6ycbD8csxSPQyyIeL6/U+j2OFGvNXp5c0x+HlXG1VrMuLpvwTQzL0f8u3Y6aa42ZQfuE7aAPZbKdjb7K5uhPWdOtBDDlJnee15acz1n3Q4BbSoPPcZrzCt6l3FDqwRdweOxkFKtzkYBuHt9jTA+HrcsfLFfTusf3bM+9okcuNstkUs/wBRy6G2IIf3ABgCxfwCEbb0KJ+7osfA8afTJ4/x/Z8jmd0+o1ccaRx+4JvrXhIzhs0GGuzPbzPUjhOzH39rAmfHG+gBNG90QxPNNA7DpQbwWrj8rIEwGc91Pub6FlJjCDKnC4Kn78skQu4U1ZE6Nfyqn9vRWh73h6Yy34F2zS5LMUDHER0MInq1WC6+RERFmXMvKiQgpWoS+BPAKBPyoZt2HeurWKookfTin3j1/kKplAq8Stn/HbHmzNbvNlC7lZdb+yGy8zrS3SawDaXNsdbCK1Jt76QVCigsnQMYo/itXIfOqjrHEC4uTekHj2Zx/QYbYLOP/JCvWSVtkqZ8yerPPbXfUqLWEV2iFkmRbYHX3lx7suLYBgy5UUIfD4yT8+3nM336j7D2+wsbZDay8vw0aTLzdvebUheT8hNe/HUvAOH17peS0gT1dUrt+i2aLJYbfRwN3wnqv5PxhY738q6bWJmOsrL2vIe/wM21b+9d885xeY9rgQ5LEkRQC+qPh6Q+PrQCvRP+0+80rcf5HmuSyBZ9opWfE2gbuW3r/9170jy9rsupWeeS6989Mf+a0vF7PG/AOzfu17QKv47arIntQWfGN22e3vrq617V/3run1UJvA9OguFa6/2be+v/LWG//DF8/d+7aOeMLeO7d9d4CjHv+6N9RPV4aBm5Bdok4p+srf+v4qcP0tUZ6L1xudeqbtnT/6vXeg7r/urVV6S4wFY1xb6uflvynELyPd3xLlIj4t+cC5HuAux8Dvvctk/3XvVOKRywva4Uvvh498V4hfRre/JcqFOanxZWzfa7dzDH+l5/+1dyv84avFVBPYktOSU98VYgvwJ3/Lu4v0H4l+RYmNzki9/W2d3/eQoH7/vveonu0pVGvmEks4G/pdIX6ZVy0xUA/YDpD8vVHv9qU3Xf917/895u3VDB17l7U4va1qsxeQtZiCmktpm2S9sVCq9F4PUvIBRbDrlBYnbeBDz00no1ZPICphCSpMMjccIBHlcBaJVUkicjOPgqd9sPFzE3Rmxio1cp6RWnzxuT/df+HvbqsB59lkEKrh02HI/Ns9y44a679KZxhF34aBM51pAUeAawdtq9rzu67CDKdDpp4T9eDA91Wup8txCidHyi5y0yKNDT94QJmvInooil78lLV4hh6txIZKcRTl7l+qdFm232/zxWQnF3oRBjGhVt/UaSCbW88hi6W7YO2MVUok4W5Gc7fr7mxDKRbIFshs7NSqic06nZhc0KcILm6zt67rGO/xzOozXpwddsxBo4nwrJMrLzz02swNM8I1R1pPe7q9P1m5xGd4fWVvE7A52RSXe6mnxE217iYgfpNWrNnWqs1nY61HeC8g2BeuVRK+yknIahgnM9AbD17SlnXaF9KJdP7DUWxkvGHcM1KKQijc7rC3YXwfK2Sh20ExmKX91EsfEOmmNDxXFB8SX2JZ5E+7PfdslgrHvpMexFfBRf/pHy9/vZC5/SIWrnRPbpXOq/5JRbBscXGtNTtYZKtk7t7E68R2+70s00PrTln66YPvV2DeaAHjzj6stDgmZFwWtn152iCMNjtpQOx4tECFK229uhBbUMG09vWZ3Q27kP75XG2HGFcd0/MKrTzeLFXHXJ5Cje2Oxrpg98sDnuvfTYhUfZUqGj5Ehls/G793hkYrcsp7h7zh46j1npu8pOt19zBce4KSJmAXsaIPSxAb5s9VPDbHAj4EZaxWI5/Wz1q38xb8JyTIY9dEGAxfsxZ7SMhUVoJS7mlTfNXesGhIdfldl1rrS5YUxBV0bcfGPa1FtdYjmoUbnirhTHFxXKDVnXzJMq2lvSS7NOx7oJn+6ux3e2rd0D/Rv+7YxKqAoDxg3MC2V3d6XSNyNV5x1VKHPe42Z5MHCB/afLqI4OWodUPJvgUTNFKJGpoLzbrLdjoZXn2XMbsJSAhK+iQaWdIHU2WoMDVLNkDgBhd8a2wRVTyfphfzD9wCvK0DjOs0ouDKN13peb7Jg3ToVoQGgdx2d/PklYEty2+x48inraVqj7I4son1ix8dL2mVoYr6uCtRrkmjz8aR99ck4TFdsV2vC4KqCVrbzDMAUYSwvVBpEAZHzMKZftR+znIUD3nChSrqFQLTekmnUG1VS3yEVuV/HEC23CGvYPpR/aKq80d/EfLM//JRY/PgW4djzMpNCeTRd+oVoqnnbiEb9x3tvPEdL6r87c0+FlxfeemnMtZPiCHTQ3si57j+Epm0w/591L7WEurh/N7e5bsFhun868jZ8U4Djdg1vjR6hf77+JN6zhB/7erLJ+rfD1dY/fsIEna7obDAo2/J5Aww/96L6+4g3zpn43jh+1bwWNO/BkpmVs+AjM5c+aXXp7T/PVhpHDHW3fH5Sf733ib/HjCMnVlXV3X7wtKgbfy/ELRfpHs27nPpTP6Fqv33wGnS5tbt+MxvyeTScf8em8qm0FtfZOe8/L61Pe3+r/X0zqPjAJb3hyWX5aPowH+P0YYDMmXXX7B3/N4789/r6fTOq6cgbS+XYhXF/wWs4tyuO3w3/3Pz91Q+6d+nA/9vMu47coDKBYo/adbVQxw54og8LbUninqhE0oqu7O2lWRz5n5bqIfAD7PhKkkKNzGtLadWnTRQVj4FFRYZqtzBnfpEJGQN+2LND68mTcgDkPPvstaJ5SpLF+p4uahHl8wEV3Txjp3/o+rCTYizEIyeeHuwuWDtm6fi9eHGf+fFgLxwjwOccdT3BdPSYszwAA99cDWqu3mjegzQ6U5UiD8uPGIiJ6DyLGbjnqSebT9VDbojO4bV7ixfUolZs3QZIzcW/H2jnc8dID3l6Re8JnwqKNDXOby78zC+hZxr4qIm+bwmfCofwKknkWLZNU58CzAwwVdwDIdCWqTwUnrrc9i2AHU+977MTqvKYzusUPO2pFV5tXWrQc6nsG0X+ZZlsq+dFga3SDQIgZODG54S+XBoLdvOOxsgo0+YPsmvOGN2OluNq4z2vV7v/Pkd3csG2HNVABsnD5/nW7G6o2Mnw1V6Nb/iT6X8BGaHfsLb8WuI11tw4Ldq1rJPvs2ZX/1MDWzPNY/sof1pSP4SWjLnSD4XcpOxT7hGZnfu3tFqvkqwdM78ymjN1vZci37y4s1DEt+LQEvnzFcHliwFP51aOmd+N9qWLgW/y01L58xXfZ78Vp//36oP2i8zdPRW22aM8dPQydoVBVVZyPlPNid4N7NG+8Opfb2BeBNHEm8j1CstELSRwUpd8MpSogRtCFaA4CF81Q7K41XuZdm54UZ7rfO884DQsUTlj6NtaY4bjxTHUmeponH5dHXGcCICj/DNUsJ2rNKsKLzApFbQ28eNc5MgJ/lJ8YoNl7J3316DgPEPefrWcqvM3S7bGKsswqsJ1tvMuQkuWv3c3b583BSZUrI5t1lvjjT3kjI+sQrtphSwz07EjELfDPSB6DI3ZxI/3OtjDtIc+zEpXrZ8FUSNpyAIv03Khu6dR3OBceQGi2Y0RPJhvdr9EONXqUG7bEzXnbIzDupyCXbJex+rvG3RCKVIUQobw+YctdCSKliPx9gfpDkhG3z2poXEe1XDSZtrYnEBkKFq3YEmMq66aDVNBt/SdbWrGar66sEstRfnlcRyCtV0fRLPTyGjHvCAYMtRISXJSwoBGKxooI5ZbOEWwunCtYPH5PuL1a/dPWqcCZHU4Obs3W8XjaPvAtAETOhpa11nSrH6+7jJhwupJ4tbtLxPahXDSTCQmxKx075uOLdCSfPNQ74WZ8ezOGKv++tzB1SL8xC53bE126i20hwTdjvG73TkTjaQMEmWFRAHEW5yspTEWygT86rHL5lJjn2Muwu4QyCT47Bw4uuuq2Rfo/xm1uR1OF8/soMncmya6KGpYfuY1Diyf/mb80i2N7B7YlXkpitNyaYU3NtNrbGIZhkwRU8nOzbZjALZaPRx9B0tvRtf0cM422Cd6xeHK610ZZ17Bv68M4XM194ErXj2diFJiR6XuNX/Rbp68FCRaCgaIksAgNbeHHw7ufmM5OxH2FxRfsW5wP4Yr1l6hX9HFVQVolIqc6qzJBzQUEIoVMlMwZVT7rkXFcgea9Au2WNX3NZ11dobuMm+P4nst5mfHZtt59rxc65mxZ51n92Ajx043RWfHXj6KLJYbXkSA+YlKzKyEEPAbcpuCqLEZTHIRZUVBR1nlQgcPKamgeF2ksKYMoAZSQ589NnPmj0+YWsKWmxDtNZszwQB0japyvs9mjKtcE/j69HPbv8/0KOzej9Ctsibenbh1UWel/nyn5nmXzrCKIigzFPZSRSZQILz/+APBx9yTWbn+Wfq02dQO4BPKoijb/bz8zCFtl89DNflCaaJIgIeWIuYlSMV4V9NmoxjVjL7y2naz5qNaAFw/v73q4n6N3Tk25vP0XmPf6gdaNZSXeTkl395Yv1+1Jy/W86X5srTciWad/qiLV5eX4/mjyzdY9NwX4/8P6xC+tde4uihze68u5ALrbp4OwPvwCj+Ud+WJ+9HQmCM8dRr3lXeAv8h3nFtsVge2hw+TeBrM3WHeCnVSa2dFXPnjT2JRx9vFuWdkOw8+mjzmrgguLWd9uO2UP7hy4Cnd+J99eL3hz3eSs4Xo075duHvIdinn4qi3YT/LAh15K8jCb+j/m/Q+Bs0/laf/8+rj7cQuCrlZDRqNgaVXdjhUctXizRCNMY77MyEtz3hR0wqXh6+X9gO+pvGbxq/afym8ZvGbxq/afym8ZvGbxq/afym8ZvGbxq/afym8ZvGbxq/afym8ZvGbxq/afym8ZvG/zk0NKtmh/aCLdJslsk4uQkPKdj8tbn09TNQjZq6P3yc8uvnqbpcw+Gxw8dx95erneV26P365SiHb1+OWjwcufSTDmbAkKkmFX3Nyum3seADbbxn2e2iDFTqy7BhGbwz2M0hT8aK6YfFf/3q4Eo08H//q4N/3Wk69V9eR7zeE7rl2fwe0E+vLjo/+i/fBYN4yn16/mDwH9+srfsv89z6jH7AYyYa+RP/Lyz5fyJtICEFggz9/UU29V3WYuivj0imVLNH2ixMp/5s4z1ywnsm0qSc2l3QXd2N74Zsz5a+8ZNu/SFCOMdSwE3EfLG9Nj7MWgWZfWUDYxkseiVRViMqDU2pvT2Nb2o7MCj2cFt4Pz2zR3gPa7cmQ58R/oeKAO6TG+6HueR21TCrOQs9O4YMtobEFiEUiKmUEEv/soaNF2KFtWIUOE4INEZpAwAxqpv1SU26eagRqXQyHZzJmcOjkFKkGGOmCzWsazScxOpPy2TNFKAQgZwFJgSBmkrKMvY6GVORSb4GEfUjVS2EUaqnkgsqsAx4dT09qFN3XoNFVQHNNclnBvtWf9HRafC5RmlBMPtKe4LTH4XdDntw6oL9nQUgCpJO6CLkaH+7M4EQcbOpdwb1BB6Y1Wak817pugcbDWnvDgpDGM8Hfb6sabECXPnQr4hkm5XuVrh4s7RiRE3awJ2o79cb8o6+yS4uy0JUkuQfTiTmL5q4h2cGzjfpeStFWb9nZ1AjyJ0oC5fNA01VV3D9tITgCcDMXRdjFUIj/Snk1b5Lf8hqNaAwMz16m8v8H1U0ViFiYfEw0Rby0+AvyeiYfLFipUfVno2AcOf4b2/rj+uuSbpT6td3wlf1+qn21CJXcBaYaTQf0nxyVGEDYMPLe4ER/cBMmCIm6vwlARp1Y611rjRhHaBe7M8grcyc3Qk96/F5GSG6k03zDd63RKOHOLoHmnCbhK5VxXEwWposjegHEa4hr2XcJYuL1a/0z38o9RNPeUrZsbmz6wrstYw3i7E1wdAkSx34sv5QHdhBmIAhhDcY7v923SnKFFBvEkQ2WJcVltVobLkQFtjrOj3jtEEC4axlVzEegvw42qGscvHyoEVyyYXrMuAUo8FR3DMC8orA1kUUsHsf9HpO6KaBlkmVV5kliLArZh4v5lUc0ZSwwC86xxDxIZVnd5doyirGU0hYlWQ4vvzvSbRUVlvS7uYhv0WCBP01zMxbsMhzCQg5+rmErnSi3upK0lunvKFztdbawOYhRTlAQ9y1wQVP9AbpU3vzDxnepxuTZ5NGStZ4ntTaCThIgHoR6TGKJSYojZCe01vqnnz2UXipCWMFx5UeztiLY7xBpjMyZXMKcJ3fnlp7oShIK7q7leToNRvOTn12eKEf1VcgpbRdPqdhI2YVeoc0AF4efCTIWmg/7YX12FOVN3CsK1qrSxJA0dkEfMkauIUpSup/YNmbvNA9MTs/4QkKn6QphdcqEK0wEEb6/e+fDLAXPFzVM1VCGsR9Pv+YxCJP7uba7HpLiRgh8HpR3pm18i9gaax1b85YorwUZpA5e2799VkDJ/nG50xgXFYpCp5fibM+SZ4dg7BSRqcUwbRnFRAbUxTJBM2QNZzZJdGXMu6qzXtg0JvO+9wlffqdlf+TU6+7wweOqXxpRvq2XH5ywWD6YQSM9Yk23L798wPXv21pg4hi+ETR1N6hB0hQ5vyFxs/GM+NtiHASV48sxWLy/wDKSVwkmFPDJ25IyNbZhrITMdcpLN0BSbO9WjdQyRqLfQwVijrrYdviKtv3hq9uV0DsWDZVopfvQja9aJncEX2XMfoOntZtKb+49867ElmRfXDONdkmgfHULi9/U8TrKmdHrena1ciz9HtKC2Pi/qwC5EzOg6vE1LnmOVhXVb0EleB6GoQmV3qLExByxNUY1si3C2djxJoyzme/ESb5cLFsYHgsIvWdj8K84+3gzqNa54fisMDZUvXDJTJhXRaXpja700JYJiWVRfpRuNWgMou84XsnaBl7rD9ovkqN0HBYPoInpll5et3A+7B2gNNDNJbfQ6BoPhP30EX+uKr9/RG7GaxERM96ywxv766DupZQvAmzd/zWATazRAa8GsSe7KS7CbdVyR/AUMjaKtSQjO4Ul2UdZdHYFNewM1LYHm3WxD33mGomLjfE+Y//OIY7KwQfsc/Mp15RQOLUFtkZOo0rKMM0ozkL0Pwb/YWEl3Aj2rPZPpPSIvjWCF/1zPUcRZYR1YmkUF4Zgpw4rAAj6jG1EzYjFXFF4yHDtGyIcf8HbaQiMT4LB4Q5srz/CEBZlZESoWP1UC/AfZyLNTAklBxrGp0iepyRlxiLSX0OsTKm1X/ocM/9EOOqPLR8Te0RpLjjzkYO11XEwVoKumNsF68TnEyMv7C/IbFpH+UvfwSOUUuJmaXjiimyCfXU+vKqISa9dzSfXE+dp6WzK8Nmw+FIb2VwCizhdCtFmyinaCFv1wDcWjXlSZk9TVTJcHPTryKQhjdviSvIxbXfTbgWK2H48PPC14uFSaZXDRjo6ZDq9be3s/yIBzXeMthxWu6kWL+upkDgtnhK4Mgu9DLrRY7hRWz6wTM+UutbvQ12OqzGhKN0vj8JOPsluDr8mOoNqQxZh49PburVvIZmL2QYmac707KiLIkeRCrRkNaT3xhbQpOpHldcG6JQrlP1tE0hsJ52muVS21FF8Uwz+DJrYhpddErg5gycdecpqU7v1HA38zkXDZ3feRv2Zygya33adhacuHKH47KG2GDI5J8rw8vjtlmWED3WNTLmbkC9gKJHNwDEU7oafcHOey3nDvTwZFn57Xnh6TPQuGrzkj86muyNaeH0EqgqcvF5AYIinuPVeBHrvO8d2kxybYPjDCbvWlmekAbF/Tz6VDJU1dVoPFX9Wgli95BzrXU3MAc/eY53EdhrJ24TnW2qqWfLIFY9yDl3qid4yA90YpdejlYJPlACXUI56bzXqgzf8fMk7qyNABA/Uj9IWtcHi5hqa/eIgCX9PiLOofFNyRZEh9nSUwfydZpJcF0Dw67m2UMInYE4xFW5jwt/DpFhSlvl8+ebtDQIJeqJhIXdjlrSBecmWCe0ilWA812oha42wdXGZ4XvLiRkNcBw64h0lvGnz6XvWHCI1k5GV+nUKPzWB6vKYypMeBeuMyhPencX8ppLfcIcQK/8EdEevOs/rxVEGcoBWRm0RFzwwmKavmX7wN0FmLZkan0zhxH8ttuSbfzqT0a5i/iNqGPsNKXN8uUZ9VUw4HgSOAF10nodKwu3AVfm09Ax6RST1EexeB2EsDuiNc3pe/H8cndQ8xqvB7alz2XrkjAWY1JO/v0VZXM1K0wL5zpiTKfRVGYlFZFGmo0nvQhLiHx9ecja0QfZv10d/RTueqRd5vX0GkBDQyDRoiUoT+3EM0Pcl96/Qd5hvclFZnX1ef/MwRdGDjjeG2qQFfLIGxrg66dEdRg2T0PaGA9b57SfDkK+7PboBX0oxfnmZKi2r1EBPU9UEpbPB8oRkeHEa9n4yYIMcUf3eDg1FVfXyANiJ7V3OmlPv8taPE8/WT1zMk0UtfxzPpUH9RzxseT9abBV1Lkddj46hZS9N1V6XA6rx8ADyj5Vyb+P7zxPWnlBA+itCSxzD+piWPZgXIi+HLW98hIjlVcsV9bhGF3D7Y7fUHAFwHh+7F6SEJjlF1FBUQTPGc1NFlzfECA4EjTyBguLPLxY1SfiTInLgittJernvwZtkdp1RrBo0P1LmQPgcjyMVHARu0dLOicaSQ5Gevqrvkfvo/V6BfoOmqBcVRwWzvUvdgcN+XKmPnTjmgjy1v6HiYEs2EKI19t+pC/8hfmZ2TdPDykHjiEBWV0fNF5hZzls9RXJC8CcFByeVWUNmTn995OhgIiPm5UMtyvInfz0bLzg+sgl7/y7PTM2T0853VC/PDQHY8puYCFCc/1glGDEXWwfOQig46y9k616HG1Ge3yXLagzd67c+MugEJPrU7S0HdLg3Mh/GzrGoBAdlSSJpce8iLBqhk91yVxO9XxOG2hxGDT/JVcki9VLzjfVGQsPFt/Uk5/uTNArt2yl5Nbmn1XtD5RF1lez/Kz1S7JwzspDeys1zxt2WRAaGUXiMUEIBWbHHd9cV0Vmi9q3a/8QQTyIw+4nxeOQBde0YBAzqeHIkPZJzZh9HX/q30/o6l53/SOegLhyZwsK2YrQVZe6A8NVjUuJ14XVWzTrTMfq0Wbzh+PDGlK3KSpZepCDCBj8aYSVeNOUk1u69DY16vFaaylAw9EHw5nmdZMqu5nUxS/U/Cr6/heUwMWB1YtQOquawzLHtptjAVOXzIdrnUY+BhzQuqEU3Ry5+dg0++oKmj9ST19JiaUw1Y1UDI+6kjSef7qoSwbQoA1w3EkhpBSFhURUVY99kkf8/eWBGOBXN/z2CRaGAmW20HHeuikLFR+REeMnSWqXzW1afLgA6/gdsCceRddH0T83noSPSR0knd1qzc5FWGp0zXdCFniHSb2K1DGNlhUwDDW8Gue7B+kQ2oVAuo20T3qEpNw2zE7PsXyM6x4XryvOPf5AkYtvzlUnfgsFdP3JEU1U6IXBjtSWItLjFMaspyn9VoDqFqBcL2SsMV7e/8QfxePDp+rs93HIHLbS19vIO0OsRlaGT9TLqwduOgsHnVgXZcFGLR5sKYLXDweWmaX7gIIumzsA2jjrS7SlFLti/kZScVEnS/3y1BTkcjo3wmIeGKssih2f2ex+3EIdfTsqF+qVwTwwZfN0nKXa815luMxZOawHU7Qw/QJiLfsdibNncSDTT0iwLccV+YUSX2bMHMef4SWFTAuV17jPW4HevBdEtl4NDwU4iotTdT/ec0esOHQRS1/BNVOgSefBXa6wiUueoPnZBo9cJZN8pW+09eWvhLcemSmf6S3V/cAJJHEeM6hFOEX5DYLxnc0WTSXsx/Nw/azFtOq5tK467Cx1EPd6aPQdzXN8wf6pqeCm2o65aOxs67idSrUL0fBj4HNGneafMc5Akxipv+FYZ81WJMmESZ2J8UXloiR69lPxhu5sXYdHUxZNO7SHkQkSu9131Q5jQMgLmFQYx3mhgDNf4L/IxnOctd4PmqAXF6kcZBFT+Lba5DzvMnGS7VigJjyeGVzR2B2LR85u9W+9gpM99R9++sXrVU60az/MbNEbztwNQ0jjb7UsZsJAdzE477OtwxaoG7ldQlMdOynBKGawPpWbnUpIxAyVvRlNvRuef7VNTrzeE4I/92ccXJFedoI1uFDayMyCjWb+pwwBNGC6jxleTICVhL7ururqHUrcrbB7O7I1fHEMmm3hjpP+EgNiD277smu6n1kV7G8wTeN64M+GPAd35I1JsInKaURewdKCw8BbETed4i4r1sQqC4kNRGbqSQU5sQ2625HZ5feisd2TZR69q7fXF+ENg3btUYAImSjNd8To0SRvzwZz/SBo/h7o5fysjfE26YDroOm20dDcHwoWDwDTO/1A7umoiW4kBYe69uyY1vnWVdPsXgslxPlAEoIJH8J3l5Joz0JyybBn1B0HfvEFeDn2aR1/MX+xf5Y2rn59o7FZhV/RA/lH06PhG1M/11EKiTUbqmcbNO9ffPXPj45AoadFNkm9HO50hHTS1MdDDj4uTv9H7YbXIKWazbtJVP+P6gkgt9XM3TzYd5HZ8mTjduz9f5Z+PsCUn96ZfSmGHhrnPTC8NVr9sEjlYBcd3dU1f/vH1srie0VuQApWgGnRvLohvVm9QPSK0N5/iKmm5hVg76hUjxVrBrXM5QzJopw+flSA++vgPsu9+ebQi/8XUEsDBBQAAgAIAGoYaUmAI88WSwAAAGoAAAAbAAAAdW5pdmVyc2FsL3VuaXZlcnNhbC5wbmcueG1ss7GvyM1RKEstKs7Mz7NVMtQzULK34+WyKShKLctMLVeoAIoBBSFASaHSVsnECMEtz0wpybBVsjA1Q4hlpGamZ5TYKpkhKdQHGgkAUEsBAgAAFAACAAgAQ5RXRw3AMR7AAQAA2gMAAA8AAAAAAAAAAQAAAAAAAAAAAG5vbmUvcGxheWVyLnhtbFBLAQIAABQAAgAIAESUV0cjtE77+wIAALAIAAAUAAAAAAAAAAEAAAAAAO0BAAB1bml2ZXJzYWwvcGxheWVyLnhtbFBLAQIAABQAAgAIAGoYaUko9ViaPUQAAK+LAAAXAAAAAAAAAAAAAAAAABoFAAB1bml2ZXJzYWwvdW5pdmVyc2FsLnBuZ1BLAQIAABQAAgAIAGoYaUmAI88WSwAAAGoAAAAbAAAAAAAAAAEAAAAAAIxJAAB1bml2ZXJzYWwvdW5pdmVyc2FsLnBuZy54bWxQSwUGAAAAAAQABAANAQAAEEo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洁商务互联网大数据云计算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94877;"/>
  <p:tag name="ISLIDE.ICON" val="#404777;"/>
</p:tagLst>
</file>

<file path=ppt/theme/theme1.xml><?xml version="1.0" encoding="utf-8"?>
<a:theme xmlns:a="http://schemas.openxmlformats.org/drawingml/2006/main" name="1_自定义设计方案">
  <a:themeElements>
    <a:clrScheme name="自定义 226">
      <a:dk1>
        <a:sysClr val="windowText" lastClr="000000"/>
      </a:dk1>
      <a:lt1>
        <a:sysClr val="window" lastClr="FFFFFF"/>
      </a:lt1>
      <a:dk2>
        <a:srgbClr val="002F71"/>
      </a:dk2>
      <a:lt2>
        <a:srgbClr val="E7E6E6"/>
      </a:lt2>
      <a:accent1>
        <a:srgbClr val="002F71"/>
      </a:accent1>
      <a:accent2>
        <a:srgbClr val="FBAE01"/>
      </a:accent2>
      <a:accent3>
        <a:srgbClr val="002F71"/>
      </a:accent3>
      <a:accent4>
        <a:srgbClr val="FBAE01"/>
      </a:accent4>
      <a:accent5>
        <a:srgbClr val="002F71"/>
      </a:accent5>
      <a:accent6>
        <a:srgbClr val="FBAE01"/>
      </a:accent6>
      <a:hlink>
        <a:srgbClr val="002F71"/>
      </a:hlink>
      <a:folHlink>
        <a:srgbClr val="FBAE01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pucbz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solidFill>
              <a:schemeClr val="bg1"/>
            </a:solidFill>
            <a:latin typeface="印品黑体" panose="00000500000000000000" pitchFamily="2" charset="-122"/>
            <a:ea typeface="印品黑体" panose="00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宽屏</PresentationFormat>
  <Paragraphs>40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微软雅黑</vt:lpstr>
      <vt:lpstr>印品黑体</vt:lpstr>
      <vt:lpstr>Arial</vt:lpstr>
      <vt:lpstr>Calibri</vt:lpstr>
      <vt:lpstr>Corbel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/>
  <cp:revision>31</cp:revision>
  <dcterms:created xsi:type="dcterms:W3CDTF">2017-08-09T03:56:00Z</dcterms:created>
  <dcterms:modified xsi:type="dcterms:W3CDTF">2024-03-13T15:03:00Z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